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6" r:id="rId3"/>
    <p:sldId id="277" r:id="rId4"/>
    <p:sldId id="269" r:id="rId5"/>
    <p:sldId id="270" r:id="rId6"/>
    <p:sldId id="271" r:id="rId7"/>
    <p:sldId id="278" r:id="rId8"/>
    <p:sldId id="279" r:id="rId9"/>
    <p:sldId id="280" r:id="rId10"/>
    <p:sldId id="288" r:id="rId11"/>
    <p:sldId id="281" r:id="rId12"/>
    <p:sldId id="275" r:id="rId13"/>
    <p:sldId id="282" r:id="rId14"/>
    <p:sldId id="273" r:id="rId15"/>
    <p:sldId id="283" r:id="rId16"/>
    <p:sldId id="292" r:id="rId17"/>
    <p:sldId id="293" r:id="rId18"/>
    <p:sldId id="284" r:id="rId19"/>
    <p:sldId id="263" r:id="rId20"/>
    <p:sldId id="285" r:id="rId21"/>
    <p:sldId id="286" r:id="rId22"/>
    <p:sldId id="287" r:id="rId23"/>
    <p:sldId id="289" r:id="rId24"/>
    <p:sldId id="291"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8813" autoAdjust="0"/>
  </p:normalViewPr>
  <p:slideViewPr>
    <p:cSldViewPr>
      <p:cViewPr>
        <p:scale>
          <a:sx n="70" d="100"/>
          <a:sy n="70" d="100"/>
        </p:scale>
        <p:origin x="-1296"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363C40-1B2A-7640-A4DD-867625B3BAE3}" type="datetimeFigureOut">
              <a:rPr lang="en-US" smtClean="0"/>
              <a:t>10/6/17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1E0044-EAF1-2A48-90DF-248A17D2BB32}" type="slidenum">
              <a:rPr lang="en-US" smtClean="0"/>
              <a:t>‹#›</a:t>
            </a:fld>
            <a:endParaRPr lang="en-US"/>
          </a:p>
        </p:txBody>
      </p:sp>
    </p:spTree>
    <p:extLst>
      <p:ext uri="{BB962C8B-B14F-4D97-AF65-F5344CB8AC3E}">
        <p14:creationId xmlns:p14="http://schemas.microsoft.com/office/powerpoint/2010/main" val="534066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B5650-7A61-411A-A5E0-4D1B94347B36}" type="datetimeFigureOut">
              <a:rPr lang="en-US" smtClean="0"/>
              <a:t>10/6/17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6EA560-2F17-4524-A5BC-CD32A08FF700}" type="slidenum">
              <a:rPr lang="en-US" smtClean="0"/>
              <a:t>‹#›</a:t>
            </a:fld>
            <a:endParaRPr lang="en-US"/>
          </a:p>
        </p:txBody>
      </p:sp>
    </p:spTree>
    <p:extLst>
      <p:ext uri="{BB962C8B-B14F-4D97-AF65-F5344CB8AC3E}">
        <p14:creationId xmlns:p14="http://schemas.microsoft.com/office/powerpoint/2010/main" val="184485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EA560-2F17-4524-A5BC-CD32A08FF700}" type="slidenum">
              <a:rPr lang="en-US" smtClean="0"/>
              <a:t>1</a:t>
            </a:fld>
            <a:endParaRPr lang="en-US"/>
          </a:p>
        </p:txBody>
      </p:sp>
    </p:spTree>
    <p:extLst>
      <p:ext uri="{BB962C8B-B14F-4D97-AF65-F5344CB8AC3E}">
        <p14:creationId xmlns:p14="http://schemas.microsoft.com/office/powerpoint/2010/main" val="23127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F87303-495A-4A95-9D81-89DB1218B96A}"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B5973-706A-43A7-81F0-188CCC016F38}" type="slidenum">
              <a:rPr lang="en-US" smtClean="0"/>
              <a:t>‹#›</a:t>
            </a:fld>
            <a:endParaRPr lang="en-US"/>
          </a:p>
        </p:txBody>
      </p:sp>
    </p:spTree>
    <p:extLst>
      <p:ext uri="{BB962C8B-B14F-4D97-AF65-F5344CB8AC3E}">
        <p14:creationId xmlns:p14="http://schemas.microsoft.com/office/powerpoint/2010/main" val="677299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87303-495A-4A95-9D81-89DB1218B96A}"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B5973-706A-43A7-81F0-188CCC016F38}" type="slidenum">
              <a:rPr lang="en-US" smtClean="0"/>
              <a:t>‹#›</a:t>
            </a:fld>
            <a:endParaRPr lang="en-US"/>
          </a:p>
        </p:txBody>
      </p:sp>
    </p:spTree>
    <p:extLst>
      <p:ext uri="{BB962C8B-B14F-4D97-AF65-F5344CB8AC3E}">
        <p14:creationId xmlns:p14="http://schemas.microsoft.com/office/powerpoint/2010/main" val="72493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87303-495A-4A95-9D81-89DB1218B96A}"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B5973-706A-43A7-81F0-188CCC016F38}" type="slidenum">
              <a:rPr lang="en-US" smtClean="0"/>
              <a:t>‹#›</a:t>
            </a:fld>
            <a:endParaRPr lang="en-US"/>
          </a:p>
        </p:txBody>
      </p:sp>
    </p:spTree>
    <p:extLst>
      <p:ext uri="{BB962C8B-B14F-4D97-AF65-F5344CB8AC3E}">
        <p14:creationId xmlns:p14="http://schemas.microsoft.com/office/powerpoint/2010/main" val="222388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87303-495A-4A95-9D81-89DB1218B96A}"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B5973-706A-43A7-81F0-188CCC016F38}" type="slidenum">
              <a:rPr lang="en-US" smtClean="0"/>
              <a:t>‹#›</a:t>
            </a:fld>
            <a:endParaRPr lang="en-US"/>
          </a:p>
        </p:txBody>
      </p:sp>
    </p:spTree>
    <p:extLst>
      <p:ext uri="{BB962C8B-B14F-4D97-AF65-F5344CB8AC3E}">
        <p14:creationId xmlns:p14="http://schemas.microsoft.com/office/powerpoint/2010/main" val="266040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F87303-495A-4A95-9D81-89DB1218B96A}"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8B5973-706A-43A7-81F0-188CCC016F38}" type="slidenum">
              <a:rPr lang="en-US" smtClean="0"/>
              <a:t>‹#›</a:t>
            </a:fld>
            <a:endParaRPr lang="en-US"/>
          </a:p>
        </p:txBody>
      </p:sp>
    </p:spTree>
    <p:extLst>
      <p:ext uri="{BB962C8B-B14F-4D97-AF65-F5344CB8AC3E}">
        <p14:creationId xmlns:p14="http://schemas.microsoft.com/office/powerpoint/2010/main" val="153796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87303-495A-4A95-9D81-89DB1218B96A}"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B5973-706A-43A7-81F0-188CCC016F38}" type="slidenum">
              <a:rPr lang="en-US" smtClean="0"/>
              <a:t>‹#›</a:t>
            </a:fld>
            <a:endParaRPr lang="en-US"/>
          </a:p>
        </p:txBody>
      </p:sp>
    </p:spTree>
    <p:extLst>
      <p:ext uri="{BB962C8B-B14F-4D97-AF65-F5344CB8AC3E}">
        <p14:creationId xmlns:p14="http://schemas.microsoft.com/office/powerpoint/2010/main" val="375518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F87303-495A-4A95-9D81-89DB1218B96A}" type="datetimeFigureOut">
              <a:rPr lang="en-US" smtClean="0"/>
              <a:t>10/6/17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8B5973-706A-43A7-81F0-188CCC016F38}" type="slidenum">
              <a:rPr lang="en-US" smtClean="0"/>
              <a:t>‹#›</a:t>
            </a:fld>
            <a:endParaRPr lang="en-US"/>
          </a:p>
        </p:txBody>
      </p:sp>
    </p:spTree>
    <p:extLst>
      <p:ext uri="{BB962C8B-B14F-4D97-AF65-F5344CB8AC3E}">
        <p14:creationId xmlns:p14="http://schemas.microsoft.com/office/powerpoint/2010/main" val="56005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F87303-495A-4A95-9D81-89DB1218B96A}" type="datetimeFigureOut">
              <a:rPr lang="en-US" smtClean="0"/>
              <a:t>10/6/17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8B5973-706A-43A7-81F0-188CCC016F38}" type="slidenum">
              <a:rPr lang="en-US" smtClean="0"/>
              <a:t>‹#›</a:t>
            </a:fld>
            <a:endParaRPr lang="en-US"/>
          </a:p>
        </p:txBody>
      </p:sp>
    </p:spTree>
    <p:extLst>
      <p:ext uri="{BB962C8B-B14F-4D97-AF65-F5344CB8AC3E}">
        <p14:creationId xmlns:p14="http://schemas.microsoft.com/office/powerpoint/2010/main" val="85101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87303-495A-4A95-9D81-89DB1218B96A}" type="datetimeFigureOut">
              <a:rPr lang="en-US" smtClean="0"/>
              <a:t>10/6/17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8B5973-706A-43A7-81F0-188CCC016F38}" type="slidenum">
              <a:rPr lang="en-US" smtClean="0"/>
              <a:t>‹#›</a:t>
            </a:fld>
            <a:endParaRPr lang="en-US"/>
          </a:p>
        </p:txBody>
      </p:sp>
    </p:spTree>
    <p:extLst>
      <p:ext uri="{BB962C8B-B14F-4D97-AF65-F5344CB8AC3E}">
        <p14:creationId xmlns:p14="http://schemas.microsoft.com/office/powerpoint/2010/main" val="404386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87303-495A-4A95-9D81-89DB1218B96A}"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B5973-706A-43A7-81F0-188CCC016F38}" type="slidenum">
              <a:rPr lang="en-US" smtClean="0"/>
              <a:t>‹#›</a:t>
            </a:fld>
            <a:endParaRPr lang="en-US"/>
          </a:p>
        </p:txBody>
      </p:sp>
    </p:spTree>
    <p:extLst>
      <p:ext uri="{BB962C8B-B14F-4D97-AF65-F5344CB8AC3E}">
        <p14:creationId xmlns:p14="http://schemas.microsoft.com/office/powerpoint/2010/main" val="271925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87303-495A-4A95-9D81-89DB1218B96A}"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8B5973-706A-43A7-81F0-188CCC016F38}" type="slidenum">
              <a:rPr lang="en-US" smtClean="0"/>
              <a:t>‹#›</a:t>
            </a:fld>
            <a:endParaRPr lang="en-US"/>
          </a:p>
        </p:txBody>
      </p:sp>
    </p:spTree>
    <p:extLst>
      <p:ext uri="{BB962C8B-B14F-4D97-AF65-F5344CB8AC3E}">
        <p14:creationId xmlns:p14="http://schemas.microsoft.com/office/powerpoint/2010/main" val="16628929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87303-495A-4A95-9D81-89DB1218B96A}" type="datetimeFigureOut">
              <a:rPr lang="en-US" smtClean="0"/>
              <a:t>10/6/17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B5973-706A-43A7-81F0-188CCC016F38}" type="slidenum">
              <a:rPr lang="en-US" smtClean="0"/>
              <a:t>‹#›</a:t>
            </a:fld>
            <a:endParaRPr lang="en-US"/>
          </a:p>
        </p:txBody>
      </p:sp>
    </p:spTree>
    <p:extLst>
      <p:ext uri="{BB962C8B-B14F-4D97-AF65-F5344CB8AC3E}">
        <p14:creationId xmlns:p14="http://schemas.microsoft.com/office/powerpoint/2010/main" val="480252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arningandtheadolescentmind.org/resources_02_learning.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evelopingchild.harvard.edu/key_concepts/executive_func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091" y="911225"/>
            <a:ext cx="7772400" cy="1470025"/>
          </a:xfrm>
        </p:spPr>
        <p:txBody>
          <a:bodyPr/>
          <a:lstStyle/>
          <a:p>
            <a:r>
              <a:rPr lang="en-US" dirty="0" smtClean="0"/>
              <a:t>Brain Development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2667000"/>
            <a:ext cx="40767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4329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626123"/>
            <a:ext cx="9144000" cy="3605753"/>
          </a:xfrm>
          <a:prstGeom prst="rect">
            <a:avLst/>
          </a:prstGeom>
        </p:spPr>
      </p:pic>
    </p:spTree>
    <p:extLst>
      <p:ext uri="{BB962C8B-B14F-4D97-AF65-F5344CB8AC3E}">
        <p14:creationId xmlns:p14="http://schemas.microsoft.com/office/powerpoint/2010/main" val="18455180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t>The pathways you create as a child will build the foundation of your brain for the rest of your life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90800"/>
            <a:ext cx="429943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613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 Bridges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learningandtheadolescentmind.org/resources_02_learning.html</a:t>
            </a:r>
            <a:r>
              <a:rPr lang="en-US" dirty="0" smtClean="0"/>
              <a:t> (3:15)</a:t>
            </a:r>
          </a:p>
          <a:p>
            <a:endParaRPr lang="en-US" dirty="0"/>
          </a:p>
        </p:txBody>
      </p:sp>
    </p:spTree>
    <p:extLst>
      <p:ext uri="{BB962C8B-B14F-4D97-AF65-F5344CB8AC3E}">
        <p14:creationId xmlns:p14="http://schemas.microsoft.com/office/powerpoint/2010/main" val="6642643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35362"/>
          </a:xfrm>
        </p:spPr>
        <p:txBody>
          <a:bodyPr>
            <a:normAutofit/>
          </a:bodyPr>
          <a:lstStyle/>
          <a:p>
            <a:r>
              <a:rPr lang="en-US" dirty="0" smtClean="0"/>
              <a:t>Neural Plasticity: The brain’s ability to reorganize itself by forming new neural pathways. The brain is more “plastic” as a child.</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4224"/>
          <a:stretch/>
        </p:blipFill>
        <p:spPr bwMode="auto">
          <a:xfrm>
            <a:off x="1676400" y="3505200"/>
            <a:ext cx="5713863" cy="2758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81132" y="3404092"/>
            <a:ext cx="2705668" cy="584775"/>
          </a:xfrm>
          <a:prstGeom prst="rect">
            <a:avLst/>
          </a:prstGeom>
          <a:noFill/>
        </p:spPr>
        <p:txBody>
          <a:bodyPr wrap="square" rtlCol="0">
            <a:spAutoFit/>
          </a:bodyPr>
          <a:lstStyle/>
          <a:p>
            <a:r>
              <a:rPr lang="en-US" sz="3200" dirty="0" smtClean="0"/>
              <a:t>Example:</a:t>
            </a:r>
            <a:endParaRPr lang="en-US" sz="3200" dirty="0"/>
          </a:p>
        </p:txBody>
      </p:sp>
    </p:spTree>
    <p:extLst>
      <p:ext uri="{BB962C8B-B14F-4D97-AF65-F5344CB8AC3E}">
        <p14:creationId xmlns:p14="http://schemas.microsoft.com/office/powerpoint/2010/main" val="20219327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r>
              <a:rPr lang="en-US" dirty="0" smtClean="0"/>
              <a:t>Myelin Sheath: A fatty, protective layer that coats your neural pathways.</a:t>
            </a:r>
            <a:endParaRPr lang="en-US" dirty="0"/>
          </a:p>
        </p:txBody>
      </p:sp>
      <p:pic>
        <p:nvPicPr>
          <p:cNvPr id="4" name="Picture 3"/>
          <p:cNvPicPr>
            <a:picLocks noChangeAspect="1"/>
          </p:cNvPicPr>
          <p:nvPr/>
        </p:nvPicPr>
        <p:blipFill>
          <a:blip r:embed="rId2"/>
          <a:stretch>
            <a:fillRect/>
          </a:stretch>
        </p:blipFill>
        <p:spPr>
          <a:xfrm>
            <a:off x="1905000" y="2590800"/>
            <a:ext cx="5791200" cy="3930813"/>
          </a:xfrm>
          <a:prstGeom prst="rect">
            <a:avLst/>
          </a:prstGeom>
        </p:spPr>
      </p:pic>
    </p:spTree>
    <p:extLst>
      <p:ext uri="{BB962C8B-B14F-4D97-AF65-F5344CB8AC3E}">
        <p14:creationId xmlns:p14="http://schemas.microsoft.com/office/powerpoint/2010/main" val="19780047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Myelin Sheath</a:t>
            </a:r>
            <a:endParaRPr lang="en-US" dirty="0"/>
          </a:p>
        </p:txBody>
      </p:sp>
      <p:sp>
        <p:nvSpPr>
          <p:cNvPr id="4" name="Content Placeholder 2"/>
          <p:cNvSpPr>
            <a:spLocks noGrp="1"/>
          </p:cNvSpPr>
          <p:nvPr>
            <p:ph idx="1"/>
          </p:nvPr>
        </p:nvSpPr>
        <p:spPr>
          <a:xfrm>
            <a:off x="457200" y="1752600"/>
            <a:ext cx="8229600" cy="2743201"/>
          </a:xfrm>
        </p:spPr>
        <p:txBody>
          <a:bodyPr>
            <a:normAutofit/>
          </a:bodyPr>
          <a:lstStyle/>
          <a:p>
            <a:r>
              <a:rPr lang="en-US" sz="4000" dirty="0" smtClean="0"/>
              <a:t>“Sets” you in your ways</a:t>
            </a:r>
          </a:p>
          <a:p>
            <a:r>
              <a:rPr lang="en-US" sz="4000" dirty="0" smtClean="0"/>
              <a:t>Makes adulthood hard if you don’t have a good foundation</a:t>
            </a:r>
          </a:p>
          <a:p>
            <a:endParaRPr lang="en-US" sz="28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 y="381000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0" y="3810000"/>
            <a:ext cx="429943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7319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Functions</a:t>
            </a:r>
            <a:endParaRPr lang="en-US" dirty="0"/>
          </a:p>
        </p:txBody>
      </p:sp>
      <p:sp>
        <p:nvSpPr>
          <p:cNvPr id="3" name="Content Placeholder 2"/>
          <p:cNvSpPr>
            <a:spLocks noGrp="1"/>
          </p:cNvSpPr>
          <p:nvPr>
            <p:ph idx="1"/>
          </p:nvPr>
        </p:nvSpPr>
        <p:spPr/>
        <p:txBody>
          <a:bodyPr>
            <a:normAutofit/>
          </a:bodyPr>
          <a:lstStyle/>
          <a:p>
            <a:r>
              <a:rPr lang="en-US" dirty="0" smtClean="0"/>
              <a:t>Prefrontal Cortex of the brain (Front)</a:t>
            </a:r>
          </a:p>
          <a:p>
            <a:pPr lvl="1"/>
            <a:r>
              <a:rPr lang="en-US" dirty="0" smtClean="0"/>
              <a:t>“Air Traffic Control System” enabling the brain and body to deal with multiple information and distractions at one time.</a:t>
            </a:r>
          </a:p>
          <a:p>
            <a:endParaRPr lang="en-US" dirty="0"/>
          </a:p>
        </p:txBody>
      </p:sp>
      <p:pic>
        <p:nvPicPr>
          <p:cNvPr id="10242" name="Picture 2" descr="http://turbo.fortytwotimes.com/wp-content/uploads/2012/02/Air-Traffic-Control-System-Run-On-GP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657600"/>
            <a:ext cx="4343400" cy="283341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UUExQWFhUXGB0bFxcYGBgYHhsdGBcYFxocIB8cHiggHSInIBgYIjEhJSkrLi4uHB8zODMsNygtLisBCgoKDg0OGxAQGywlICQsLCw0LTQsLCw0NCwvLCw0NC8sLCwsLCwsLDQvLC8sLCwsLywsLCwsLCwsLCwsLCwsLP/AABEIAMkA+wMBEQACEQEDEQH/xAAbAAACAwEBAQAAAAAAAAAAAAAABQMEBgcCAf/EAEUQAAIBAgMGBAMFBgUCBAcAAAECAwARBBIhBQYxQVFhEyJxgTKRoRQjQlKxB2JyksHwM4LR4fEVJDRDU6IWY3ODsrPC/8QAGgEBAAMBAQEAAAAAAAAAAAAAAAECAwQFBv/EADYRAAIBAgMFBwQCAgMAAwEAAAABAgMREiExBEFRYfBxgZGhscHREyIy4QXxI0IUM2JScqIk/9oADAMBAAIRAxEAPwDsOMmkEqKhFspZri48rID34M1u9uV6Ap4La8jmIMqqWVi1xa1hGVGrW1DngW4eoAHhNszAIxiveJXKgEHMyykKPM1rlEUX/NyNgQJ22pIGGVVkTykslxcFZCwUa3Zcim19Q9uNrgeBtOaxIVWJijZFAK5mkz+W7NoBkue1AXdm7QEpfkARl4glWije5B7uR7UBeoAoAoAoAoD4TQHhpgOdAeDi160B5+3L1oD6uMU86A9HEr1oCJ8eo50B4G0060BMmLU86AmDg0B6oAoAoAoAoAoAoAoAoAoAoAoBdisSRKULGNcilGsPMxZgy6g6gBNBYnMePICnLtabKpVASwGZbG8bGSNMhuwBNnY3uv8Ahk8DoB6l2nKFZhkIHhW8jf8AmuFa92Hwi/EDvagLuDxbNJIrAZV+AgEZgePE/hNwfY6XoC9QBQBegPJcUBE2LUc6Ao4/bUcaszMFVQSSSAABxJJ4UBjJt+XmdkwkJky8XkbwUHzBfuPJYjW9YT2iEDop7NUnyE+8G8GMjiaSVliVQS32e0z9tZFCgcvgbjxFqx/5eKWGCV+f6N1sWGLlUb7l8/BWwuMllRc+PP8Ak8JWN9dTlN7dVC1hLbau5W8Tpj/H0uLZNibIQpxuKZzwiGQlvTLHn97i3UVEdrqyWVvAiWxUovO/j+j7CMQuqzTRHkkjRzA/xDVrXtwkHtRbbOLzsw9ghJZXXXW8uYpsXKoHj5LanwhlLHpmkVrD0W/erS29v8V15FY/x8V+UuvMQRYwGRocbNiVZb5c0ojUqACTmgCBjqdG1st7ContNWSTj5L5LQ2SlF/cvF/FvMp4qFEvJFLI8Y1LRzzK6j8xAbKy9Tb2tc1SO0Vb2vnzNZbLRtdxy4pl3AYnaQAfDS+IhAIXFBLkHmGiIOo1sRW8dts7TXh+zmn/AB91eD8f0PsLvpi4v/E4OSw/HCwmHrl0cfI10R2qlLfY5Z7JVjuv2D3ZP7RMJKwQTKHvbI942v0yvY1umnmjnaadma7DY5X4GpILQNAfaAKAKAKAKAKAKAKAKAKApbL2pHP4nh3+6leJwRYhozY+2oIPMEGgLtAFAFAeHlAoDLbz73x4YAavI3+HEmruR0HIDmx0HOqykoq7LRi5O0VmZKXenaDrfwcPh78DLOXsP4UTX0ze9cr22luuzrWwVXrZCHFbfbOvjbSvmv5YFiUeW1xc5m5jnWT2qtJPDGxvHY6MWsUr+Behi8UBisrAWYeM8h1GobwyeR1F7WNj0rlntNVpxb9PY64bJRi1JL19wglaZSscyoFYqQkYUqQdRZyQOtyuoIPOspfa1iV+/wCPk1VpJ4Xbrn8HsbCgAzTu0xGv3rZwLc8vwL7KKn6rtll2fOpH0lfNX7c/LQ+Q4SFxpCuTkSoF+4FuHfnWbck9TZWaFm62HlbFYsxH7m6RpKTmyhAWdE62ZrXJsLAa8uqpb6cVv1fyclNv6sm9NF8eJosRNFh1JN2PSxdmPQDiT2Fc6jd2Ru5WV2Ljj8XLwhjgT/5jl3/lTQfzVaX01vv2fP6Kxxvdbt+P2VcZu3LiJEeaRPIwYZYyvwggcXPW/qBUxqYU8K1VtSZQvbFud9BvtHZcbR5WYhh+NTlYG1r39Ouh5g1SLwu6LNYsjNbBxQVzhpZvNEBkKsoWROAN7XDC2q300tetasLr6kVk/J/BlSnZ/TlqvNfPFGmlhZlvh5Mrcs93UjnwNx6g+1ZRw3zNZYloLtq4QPGPtUcDrcBiTfLc5bglbjjyNTGUov7GysowlH/IkUd1Ns4pLrhrzwroDMzJYgnRHytnW3UadeQ9KO14Farry9+B5k9iU3ei8ufs95ssD+0AIwTFRvhyTYM9jGT0DqSB6NlNdNOtCp+LOSrQqUvyRusFj1caGtTEug0B9oAoAoAoAoAoAoAoDL7GPhbTxsPKZIsSg72OHl//AFRH/NQGnJoCtiMaq8TQGU2xvsiMY4laaUC+SPLoORZmIVO2Yi+tr1SdSMFeTsXp051HaKuZ7G714lkOaNYOrF1lOvJVTVmPADv+LgeaW2w0hmzrjsM9Z5LxMpiBOrBlHheKyrLiZ2WSbU2UBRdUBJFhwF/hFcc6im3jeJrctPk7oUnTSwLCnveb+OtDV7PeNVZVOZl0LMczE6HU9deHLlXM5cjpw8xXsaBMTK+JZVJjZo4/KAQEYqzE9SQfa3etJOSWC/BlI4X9yXFexWg22y4uaOONpbKpsthZtQbkmw0Cm1Qqf2KV7alnUvJx4WGX2fMTJLBEhtqdXawuQLgDqevGqOW4tFZ33mcw+PXG4xY7/cw6sl/jY8M3UDodL+lbKDp08Vs35Ixc41KmG+S838L17B3vtivDgyxmzOwjB6ZzYn2FzVKcYufJZl5yko83ZeIx2fEkEKQxCyqoH+vqb61nKo5Nt7y8aaSSWiFW7N508cm7Pmyk/hW91AHLlfrVqitLBw9SISvFS4l3G7RfDLmlQGMfE6A+UHmRc6dSDp0tc0jHE7LUiUsOctCFN5DMxjw65wpsz3IUHpfmew19ONTKMlH7shFwcvtz66yFm3cLOSvjJ4kKm7rE1mYW0BBNyBxtfW1qmm0t9nzJqLEstOutRvsqDDTRL4aIYyPLZQAORFradxoapLEpNS1Ji44U46Gbxe1GwcksQjYBiPBjbTVvKch4ZQ2p/L20FbfSdRJvvfW/1MvqKDceyy7fb0G+J2NJiIvDlxClWylgEGoDBrXvwNrVnCahK8V5l6kHNYXp2fssRrisMo8qzINAEOUj2IGnuTUWXEte+qEMO8mHlmmWYhVICeHIOOgY6HuW15/KtXRqRSlHtujJVqcnKMn3PLdzGGwdsvgDZX8bBfhYHM8A6MOLRjrxA46Cu+htSn9s8meZtOxun90M4+h2HZG0VlUEG9xoRXYcI0oAoAoAoAoAoAoAoDL7yfdY/Z+I4Bmkwz+kyeIn/vgUf5qA9b3bzR4SIu9ybhVRRdnY6Kijmxo3YJXyRzCbbbTyOcY2iAZoFJMUZb4UcjSV7fFfyi62FzevO2jaJtJU9/ieps2ywTbqbvBcu0+YCafEOAqfZcKTo2ULJJ3AOiA2tmIJ1Fuo5ZRjH8neXDcv2dalKX4K0eO9/C5lrEbRgw2WJF1FwvBnLHjr8RZjqeZvWbxzubKMYJXF20cFJLHJLiiViUFlhQ2JyC6lmGt7jQD58hanJRaUNXvKVIuSblot2/vfwWjuuwXPhpGic6tmZ3DmwGt2zDhyPsahVMX5q68P0Tgw/g8+ef7E+x9qS7PjaLFRMASxEq3dTmN9bC4961qQjVlem+7RmVOTpRtVWm9Zrj2ob/s2lQwtIpBeRyzHne/P6j0FVr3jUs92halhlTxLfdvryHm2sWVsFXPIfhHAerH8KjiT7C5IBxtieehrfCsivsvBRYLDk6LxZ3ta7HUt/p2sKtKcpu77isYKCsu1ibCYA7SHjSM8eHB+6VfKzWP+IzcRrwArT/pyWu/4KX+qrvTd8/BBtWHC4dgEEjyG9lEkrtw0YXY5bacbcarFzmtyXGyXsXajF72+F2/f9FzclJ08kkeWPzslzdgCwyqQNNAaVXBu8Xn1mRTU4xtJdnZuQb2Y3x3XBxtcuw8QjgiDVvc2yj36Uhleo92nb1mJ52prfr2fvT+iztmFosMxg8rRISoUC1gNRl4cBcdwO9UptSn9+8tNYYfZuIt3h40a4h2zOwBtfypcXCgeh486iqsMnFbi1OTlFSe/MIIJcPM7xxhon8xRXAYP+IgNZbEakX4361bFGUVd5r0K4XFuyyfr15n3bO1cJiY8spKOr+UPdHRwL8tdQfcH0q6VSP4rXvK/43Zvd3fAn2HvCI08OQM7B2AVQWawcgeUAngAb96VKLbusll6Ewqq2bzu+byfL1HEUcuLkBkDx4ZOCN5Wkbq45KPy8zx00qqagrLN8eHZz5hxcnnkuHHt5ct+8ubU2VhmHnjSyj4tFK25g8rdaopyi/tZdwUs5IS7t4UOJAbPlYgMwF7Am1xoQSCvr0q1XW6yFOTtZsebl7Z+yN9lmIQhm8Ek2V0LEqFPVQQuXiLDlY17Gz1VUgs8954W1UnTqPLJ6HVsJjA40NbnMW6AKAKAKAKAKAKAyf7Sz/2MrL8cOWdP4oHWYfPIR70BzfH7cErw4rEkQCQMMOrEXjDBj4jE6BmUAAcr2ub1xbXjlG0O89fZdmVOKrVN+S5a+yHmwkhECtDbLYlbG99Tck8yeJJ1JJvXmzTTeLU7krJJKy69RDtCZ8XJJh4yAFI8WTja+oA/e59uPKx0o0Zfn0y+H6icY7usuYx2Hu/hlYzDzyEfEWzHT6L6ACqObawy04GTglLEteIn/aLjicORGjMoZbsBoPMBYcze9rir7Mk6iuym0txpOy4eox2dNjJIk0SMkDRrswHe2l7Vi1FOydzdNtXasxu+zSU+8lL6aiwH6D+tQ1le5CnnkjFwBNn4pnVvuZCM45KxIs3bmD6it8TrRS3r0M8CpSctIvXt49cjaYfbEDa5k/zf71inbVGjg7GZ392ks0DxRvd2HAcwNTb/AG6VrQf+RSehlWh/icVrYfRP4OFiW2WyAell0+tqxk22bRillwFu5uzAYziHF3fz3N7hSfINexHzJ5mtambw7kZxeV98vTd5Hzbe23SUxRi7tGCq9LuVF/l9PaqRheOJ6XLYkpYVra5Pu/sTwTmkbNI+pbhc9vl8h70lPE+RKWFPjvHWLiCqW6a1VxQjJmWwm1kwMrwPpGfPH6MbZABxsbAW5Fa1wyqLGu/5KXjD7X3fHd8D/B7VSYeWNwBxzIycNeYrOStkXSF7ZXxhyqFMcS5jzbxGbKL9F8Nj/m7VL/6+1+hC/wCy3BddcyHeHZ+ZPFjFpo/MrDiQNSh6gj5Gx5UpTt9r0fVyZxv9y1XVu/8AY/wOIE2HSRT8Sg6d1BH9aSjbLeiqld3WhncWTNjEi1Mcah3UcCxJy36gZQbdWHSi+2F979CzzlbcvXr2F26f/b4qaKXMXZiVY/jUgebXn5bHv0vWtZ4oxktNOwzpRwuUXre/autR3tnCpNkgdA6yORY8gEZiwPEEWGo61jSk4tyi9C9WMZLDJan3ZG25dmsseJdnw9wI8Qdct+Cy/wBH4dbV6+z7SqmTyfWh4u0bJKlms11qdV2ZtJZFBBrqOQYg0B9oAoAoAoBdtbaiQIzyMqKouWYgAepNAcu3m3rGOjeKEP4MgKGbK3mDAgiJLZ5Da+tgoFyTpaqSkkdmz7HOq03kn1l1YV7tbObEYdVkVWWEmII2v+ESmZtONgNKwmm3c+i2SvGlR+nLVXT36Pn4kWz8LPgWkV1QwMxZGjuMoJJIKnhx9O9c20UsdmtTelTddSi7JJtx3ZN3s+/evBHjdLa2HTEYlFdLNKGVr3zZ0W+p4nMCK1pqShHFwOahFSU4RtdS3NZ3S8d6y4Ee8OyRFjMO8DsgnkYOqsct8hJYDgD5eVVrxj9NtrQwqxUZxksm278Hlw45amnxU8MaXlsR0Oo01FeZFF3cXR7xu9/BgLDqNB8zZT7Gr4batIrk9LsX7U2zjks32e631GdeHXjx+VWhCnLWXkVlKcfxhfvRFszZAx6O8pYIWItfKWKmzXtyBBHtVrulL7dQ8NWNpLLrhzGCbjRgqEkkRR0djcdAL2HTgafVm391n3IrgjFWjdd7G8Gy4YBZEAJ42Aue5bifU3NYzk3qzSCS0Qq23iRJ4cQOkj5TbTQAkgelifapgn+XAs7JW4mgj8kZHDlbtVbtIrZNiDZ+HV8XPJxK+HH6WXOfT4xV5N4Ix7X14EJLHKXYvf3JtqmXEN4WHIVUPmlbgGHJQCCSL6m4A0GpuBMVFZy8P2Q3LNLx/W8o7R2fjUCmaX7RGCLrGvhn1IUnN/TjY8rvBbJW77/0Vg5J5u/db+y1jNirO8UiHK0Z0IA00I4e/D/SsoTaTXE1lFNpvcVht9olkjm1kS2QDTxMxIW3Q3Bv0GulWVPFZrT0t17FXO2uvrfr3GWxMAyKxc5pX80jd9AAOgA0A/5qkpYnloiUsKz1GEEYYG3G9VSuWbsxLDO2ClEbD7iRvI1/8NmPwH90k6Hle3Dht+avvXnz7eJklh7H5P4/oh2JKWx2KIvlDKCTwv4aC30v71E/wh3+rJh+U1zXoi3vJtWCJbzBSb+UWuxJ4W5+4qKcJ1HaJM5xpq8mVdnbIlnk8Wd3iyrljjViCAbEl2XixyjQaevK2KKWGPj8FWpN4n4fJd2uoWErIxdCVUlrHRmC3PLQm57A1SN3LIvJpRzF37PtrSYXFNg5Ccli0X7pU+dB21DKOQNe1s9X6keuv2eFtVH6c8tH11ysduwcuZQa3OYsUAUAUB8Y6UByf9p8wknwcDi8LzM0gJ8p8ONmRW6gnW3aqzdo3OvYaSq14wa6SuJcZixEDOwGYtkjGa1oywFhyGYhSTbhlB0Fct75H1TpYW5NXaVuSvou92Xb2Gew+958aSLCC0mImRgJFP3ZyZJgw5n7teB4MelbOP23PGp18Vdwjk5NarTjdcctDoezgWOVmuQPMSOdr1lHM9WvaCukKd7NmI8Mi5RfLoeY1vcHtx9qh5Zm9D/KsEnk8u/c+1PNMQR7U8WCEstpEswa/wAJylT+pBvWc3rE7qGzQq4a01qr24Nqz9WT7u4NsU/2mfVf/JU8AL/HbmTy6X63rGrScI2h3nj1acJWqxWW5ctzfN68lbfc2QiQEA8TwFcdlc57to+47CoyEcARr/fOpklqiIOV8zIbiK64fwZPiikdSSf32/3+la7U1Kpdb0vQz2RONKz3N+oywG13GIfCva4GdH/MhPD1XgfY89M3H7FJdneXUvvcWufai1vRjRBA8ut1Um36UjDFNR4kueGDlwF+6WyLhZZDeRh8R4Kv5V6D6nS9WlLE8CyXWpFrLE831p1maTGEZTblWci0DIbiyM8Urt8T4iS/zC2+la7SkpJLgjPZ23FuXFjzaWeKE+Emq2YgaFgGBYD1F/eslm7M1fFEmxtsRTqMrX0vr8rfOpcXF2kRk1iiMsoBJ0ANMiM7GB3hnT/qEB08qvr3DK36E/WtYX+lK3Fe5WVvrQvwfsaPFbTmSO8eHZ7i9gyg/K9ZQSeTdjSeWdrivYW18SIwxw+YNmOki/iYtbjwF7D0q84wUrJlIOUoptehax+2I5onSaN4yFJKuOIt+FhoT9arhd00TlmmV8BifCjSJbSYmRfEccNW1Z3P4Rfh6ACpksTctI6fpER+1KOr6zZa2Ru8ok8eZvEk/MeA7KOX98ah1LrCskTgSeLV9acDzidvJBMYZPIuhjbgGBAv8jcadtKn6UpRxRz4kY4p4ZZEePWN4ZnaXxF8NtFIyrpfQDnpxJNRFtSSStmWkvtbb3CbHErPhJydQY8x7uWhJ9wyfy12bHNKeHtOPb6V6eLhb4+PA7hu7iQyCvUPFHVAFAFAQYx7KaA4RvROcZPiszlPszhYVH5gBmkP5visBwtfrWFadsj6D+E2L6r+re2dk1udr359jyauLN0cJJiZpY8VlYRIPKL5W8QNqeo0OmnHhWeGOTien/yNpvOjtNrq2mjUr3b46W8d9hJFsxsPtaJQbgv5SfMbFWAzAHU258+PWtMV4M8yezOjt0JSd1LO+/R5Pnlrv7bm7xeKxWHcyMoeEgBsl7ra/mseI62Jt6ajKz3HrucHlJZceHbkrrzXNaMpWTFR2znK40KsVPpcG9L3IlTdNNZ93qmvUxG8G6bYSGV48RKVCm6vZtDx5d+ItVr3krpHNGnKnQqfTqz0bs2muL3ZPXNGz3XCy4ZGU6EAL/CBlH6frVUuJ1bRVhiTp/i0n45i3fp2w8aTaXR1s2ub4gLeliarKkpZGVStBbPN8LeqXuagzXiznQZcxv0tc/SvMs2jiyTEW5MJMJkYWMpLkHlnJY/ViKvVtja4ZeBELqC8fHMvYzZoM0TgeZSQG6KynMD8h8hWeaTXEvk896KX7QHV8O69Vyjmb2t7mtYS/wAqaMnD/FJPfcabK8uHTTUKLjvYCsr7zVrMlwjh4sw1DC4PW40pZrUi5kdy2InxMPJZAw9wC31JNa1VeMJcvQpB2lOPB+q+TZ4nEgAgnh/WsnLcXUd5zTeHEx4SVpoHy5iC0YOjE/EV6HgTyPPrXVRUqywSWm/55GFWUdnvNPXdx5rmNIttzslnYRR8Wdymb0UKTc9/7GOBaLPsub4t7Vu2wpfDNicVAViYRIWbM4GosPNlOvHXUelbJqnTkr5u2hjJOrUi8OSvm/jU6VDh/uwL3PfWuW2Rs39x5wWEyX0tck29dT/rRJ7yW76GR3klknn+zw6+GDJL0vqEU++th0tzrWmlGLnLfkvczm3KSjHdm/ZeOfcVt15fDw5kVGlfNbEf+pmGjafiA0IA1tyNWrrFUtey3cLFKLw072be/jff1wNWMSs8F4nAuNGHK40PtobVho7NG+qunqUtnY8SC0gCSobMrdRzUniDxuKiUbPLNFottZlWaWLFiWKNhfKVZxa4JGgtxI6305el0pU7SayM5YaicU8ypsjZf2iNxLcMhyso5EE3I52zXIPoamTdOV49pKanG0lrkx9uNvC0biCVswJbwnP4sjFWQ9WW1781IPEGvX2et9RZ6o8LaqH0pXj+L0+DrOFnDAGug5iegCgKu0B5DQHB9u4VZNouieUSSpFJ+8Vj8ZiOl4yFvxPa1zhVs2j6D+InOnQm8VlJqPfZvuulb+hvkjwTz4ud8oYBQgHJC2XhxJvoOVUjwPQruLf1Nyik32X95WMpFs3ES4l8bBC3hswcI5UNmRha3TmLX/EaXysifov6jqTeUlH7Xk7x0e9LLc2tXex0DY2JeSMeLH4bG/kLBra9Rp3qCJXspWt1yM3Fhfsm0gg0hnQsg5KysMwHQaqbDrRreTSm23STyw3tzTs7dzvbkzS7ewglQp+FhY3F9NL/ANaS5E7NJLKavy4irdHYz4eLICQod8oPNSxtyvTNu5ZqlSpqlHdfna7bt3XPO/5Q4Uq4OrDLw+IkAfr+lRJ2M0l9Kd7NWt5q3fex93jxAGCWIHMZlWIcic4sfkuY+1ebS/K/DPw/ZxVVdNccvH9GhwMQRAOgA+n9KpHiWldsUb1bREUJa9sutxysCT9AaJYpKKJuopye4WbvbLkmtPifjIDLHyQHhfq3yA+dXqYU8MPHj+ilNyaxT8OH7NDjoiIyq3uQbHvasnkaxd2UdxoW+yIGuMq2F+YBIH0tW01inJmCeGMV3CbGEYfH5uAkQE8vhZlY99GQ2qubp9j9emaK2N816f2iPaeDxGIa7MVU8I1Nio6u3InouvHWilGGiu+PwicLlq7Lrf8AAp2vu99kgeRUErGwdTmYkMcvE62uRpW1Oq6s1GTt5GE6caUG4Ru33mj2FuuqxLmYu2hzEmwNr+UG+gvYXrGpUc5NrI2px+nFJ59bi3i2mhIPgifS11IVgO4Oh5cD7VVRT32LOR8w23p2v/2bgfvOqn2Gt6taK/29Sub3ehDPviiRlpEKMNMpsbnkBbn2pGEpO0cxNxhHFIl3Z2Yyl5ZB95K2d+xtovtz73qJyxNJaIJWTe9nqPAGKYyRKCsjKJV4WIuA45HoR0AI4WMYrxs92nwThtK636/JQV0w+MlW+WOVQ6jkGDEMe17gnvrzNWl90E+DsRBYZ2W9XIN69rxlAqEZ3IANibd+pAvc25A1NKm5SvuQqTwR1zegxwYjh+zrGMsbnwxoRrkZlJvrfyEX5lqq8VRyctdfMiyp4UtNPI9SXgnMlvu5bLKfysNFY9iLKTysvciF9ytvXoWeTvuFeJ2QUgmCOc8UniwsdLMvnA73zFD1FbUq+GqpePXmY1qGKi4cNOvI6P8As/3gXEwRyD8Q4dDwI9jcV7Z8+bUGgPtAUtqNZDQHD8fhxiGkkD+HOZJGicD4Ps0hhHrexJv+e3AVz1JWkfRfxlDHs7V/yd0+DWSfPnxTsZvaW3pMUI1mjsYp0EjKPISQwXn1ym1Vatmt6O6lNSlGnOLThUji4b7W32vbXlc6Au10w5CyMqIQMpOgy24E8BrfjxqqdsjevSUo/UfHO/Ei25tyMLG0cilfFQMVIOjG39am6ZmqU4Wclq0vH5eR73i2MMZGjI5SSPzRuOR9OYNSmYyg07Xs07p8H7rc1vKezt4DHaHF2jl4XPwP3Vv6GxFQa/nnJKLfPJ9j39mvdmaiCUMLj9alMxnCUZZmb3/2e8uGbKbFbMvqpzAfMCoet2XUPq0p0o/k1l2p3XoKMDivtL4O/AIX97AKflmHvXmSWBSXO3Xkciam4z5X8bfs2G0cSIo9Ldrm3+/yrPkXirsy2wVOOZpJP8JHKqv5ilrkjkL204nn0rWcfp2S1aKRqY7vcnbwNDi9sRQfHdVH4iGt7m1vrWcYyeUUTJpZyZPBjo5VBBBHIg3/AEqHwZaz3HnF7QSJLBhprbn7Cl8rIKN3dmVwWHbF4jx30SO6oBwJJBb2FgPW/atJPBDDveZVK88W5ZfPx4mrkxSRaMQOtyBWWha1ySHaEMq2DI1+IuD7elWvuZXC73RWl2hDDGRnVVUa3I0A971CTeUSzsvukfNh4ppogz8SL+l+F+9rX73qZK0mkVWibDauIWFCfiY6KOZY8AP761Cjd2LYt4mi2IIlfFYkq81iyi3lQ8gvvbXn20A0c8sMcl69pRR+7FLX07PneaGDGoE+JdBe9xwrNPIu07iPEbbdiyYaIyNzY2VF6XJ172APGrKC1k7ENvRK5ktp4DFfbIjLKM0kZUGMCy+a+XzgjprYcK6ozpfSaitHv/RzYKv1k27XTWX7ubTYW76QgsLGQ/ExuT6XOtv70rklOU/g6VGMHl4kG82CeYQxoSsnirYjla5Lewvr3q1FpSd+BFRXjlxTLv2fEKSs2SZLWMgsp6EOvA+osCOQ5xO2qyEG9HmJNmbIkmEcjYljh8qlY7WvppmbUnl0q85RV1hzvr+ikFJtSxZWWVvcvbnMcJj5cONIpB40Q10uQsi39cpt3r09kq/Up56rI8jbaP06l9zzOz4SS6g11HIT0BU2jHmU0BxHaGy5YMflSzJMzuq6jIcpMl/3Dc68mcDoawqw/wBkfQfw+3pf/wA9VZZ2a1X69+0s7P2RGcNNC17yuzOpIuNAgYemVTfrWUW7LkettFOH1pO+Us/JadZEm7eJYgwTi0sdlJ5OvBXHY/Q3pkJOTjieu/nz7/J3W67Vb6bAw+aJI4lEs0gGYAKQB5nOg7AX/eq12s7nN9OFVqLgs3m7Z2Wbz13W7xvujhZ4i8czZgD92wHFSOZsLkWt7d6hWub1XJxvJ3zdnvtlruvm81rqV9+dnuuSeNM4QkSx8yrZTcX6ZRpzvRxRFCvUTWHPW63tPh/6WqT1zWp62HhsPKBNhnaLkyLov8JQ6KR2tUFruNsOceH63Nb0rZ6oN88e0GGdjKD5SAoA15WJ9xSzbSuSqsKVOdbD+Kvfnu8xNumuWZF/LAgHrd7/AKCvOrO6vzfsebTWH7eEV7mt24FK2YADizaXFuQPU8KxbNImQ2biJRMVwi3Rlu7P5VDcyObDhw5g666byjHD97z4cvbrIyUpYmorLjz9+szRzbId1vPK1uikrasU7Zo2dnkVk3Lij1iLrfoTb1te1aSqzl+WZlCEI/ird7M5t/ZLGdMNHK5Ym8ltAF5gka63H16VrRmoxc5Jcu0pWi5uMU2t77DebJ2eIgkajRRwrmzlLPU2bSjloW84zFTz1qN43XM7tzd6KWZNCt7szISpYLYBbju3HtWkasoJopKmp5/osR7r4JMrGJMykG58xuO7XNS602rORCowTuoodLMioTfQczpWaaSLtNsxOz9oDE49xe6wABByuQbt66AdrHrWs4OFJPiUhUU6kl/8befVh3tXY0uKGRpsiaEBOOhBF78dQD00qlOeF3SLVIRkrZibFYBsLriF8WHnKlwy92UaEdSLehq9lN2jk+uvcY5RV3mvPw393gXtj4ppgow8fhwX0d9C38K68dfMx9qrOGF2k7sQniV0sgx8fiY+NBqIVu3qbgX9ST/LRZU3zyGslyzGW19pjDzQgsAJA2b/ACAa25cTVVFtNrcTiWjF+J3rgV7x3mlIsETle3G/AaDU9KvGjN5vJcWVlUjos3wWfXeVsZisbNG6jDpHnUi5lW4uLX0uPrRKlGV3K/cQ3UcWlG3a/hMt4XangBIZYTClgEOYOugAAJsCOWtrd9aq44rtO5ZZWTRHPibY2Fvwrdc3LM4Uge+nuB1FdewNKTRyfyUW6afM7DsWW6CvVPFGVAeZBcUByn9oUMkM8WJjAKoHSQfuSZDm/wApQad+1UqK8Tu/jakYbTHFo3bx/ZldqbcPlZIJllW2V8oykX1UsSAQR152rlXE+wlGUZYIxcuVve9k+/gOsNj0bwpbWzArfobjynpqtqi5DpZSS3enWpHt4j7VhZD8JLprydgpT/8AA/SrM5qV4y7mvGz9E/TeMcXtdY9LEnoqM5+SimIstnbjienXeVH3iZrhYMQ//wBrL9XIqdTK0YZ2fXgJcQmKZ88OB8NvzmVEJH7wQkH0a9RbrqxeNVN4sOfOSXjZTv1oIN8di4xsOZsRIoykWjHvz5/Kr02ovQ5f5KFStQdpq0c8KTt4vNvuSKu72OkijQujHygI62OhIKg6g5geFv8AnkrwjKbwvtODZqk401jT5Pl1obDCYOaezz3ZL/Be2h5m2h/vjxPG2o/j4nas9fA0mH2bHYFQBbgbDT+tUtchyZV3jxRjgOmueJRc8c0qKf1+tXgruz4P0ZWTtnzXqhphksoJNzbv9BVUsiW8zP7DwZM887DUtlA/cS1vW5uatJ/aord6hKzbe/06uaJjYhgPW361W+d0RyYr24iugZJhG66q+hHQgg6EHgR+hAqU0nmrk4W8lkYzB7Zx2IeRI8kiRmxlTyAnoAzAn52+ldM6VKMU22m9xzU61WUmkk0t/TLq7GxMnGdL9CrXHqGJNY4oLLD5nT97V7+X7LGE3bxZ8rTpk/gb6DNb5ipcqb0i/H9FVjTzkn3fslg3KGHDSRu3im7Fg17nU6i9uJ5WqalaUrKVrFadOEW3G6bLm7yYiSMyYg5AGZQqC18pK5i3E3IuLWFutUqRjH8fEtCUn+WvAg3tmLwjDhrPOwRb8bXu59lB9yKUXaWJ6LP48xWV44Vq8vnyHxgSGNEQWVRa5tyqk2WhzM1+zj7yN524yyM5PYHKo9q32hJVFDckY0JOVPHvbZexe76YjFGWcB1QZY0axGtiTb6a9KpGrKKwxdrl50oSacle3gM48FFCLRoF9AFH041lJ31NI8inhMTmxpjJ+CEOB1Luyn5ZB8zV1H7MXP2/ZRy+/Dy9f6I5mSXGvA4uqxZ9bWOcke9rUwNRxcy2PPDyMvtiXLHLCoNjIPCbmGDKvzUkfIHrWtK+NTW4pWzg4Pfl5+x1f9nW2PHw8TniyAn1tqPnevbPnDbigPtAZve3ZKzwujDRlKm2mhFqEp2zRybZmKlidsNO6q0a3uy38RB+JdR7jWx0rknBx7D7PYdtp7XBXT+otbO1+fzwfcR4nEGOOUTYf7hrkspCjhqxUk5eR0N78hVUdM7u7k1ZJ792++mXNO/JFTZO11mh8HEZyp0R2BViF1VxpqfhNxqDrzFHkyKMI16eV787rEt0lp25Ws81bI0uzZpMtmIltp4ika9MwPA2te1RcOmopYnZ818Hzae2xAPMGGmmo9LaEm/a2tLvQmNCDi5SaS7+m+WpD/8AEkirneJo4+TOyqT7HzfSpbaKRo0pveubVl63XejH787XmxhjhijYK3LS7EduIGvEgcqvGcVeUnoeZ/JqpCCoU0/u1el0t1tUuLdruw83X3NyBTiHLuFso1yx6W078r159baMbagrL1MKND6aTk7teC7Pk3GFitoTXPFbjWT3nlEs+nC17U3k3yEe9ssbxFGkCE6qTrZlOZTYcrgVaDeJNK5EorDZnzdLeJJ4gCwzLodb8NPn+osatUg6bsyITVRYojaedEYyFlAIANzbhfXWsuwvbLMz23t7IYh5JQWP4F89/S3OtYUZz0WRnOtTh+T+RZDs6XFKZHsA3FDoTzsbfUaDiNaYlTf2+PwXtjj92nD565DDcSNVjkUjLaR9ALW87adtBSu7yu+C9EVpRwwslvfqzSz4JXXysQ3IjiO//PyrOy3FsT3iTC7wFJmgmIDrbzcmB4MByHI9CCO9WlBqOJaPqwjJSeF6rq4xm2yiADMGa9iPU/IVRXLYSXF4wGPRlGtibiwHWl7oJZiFjhVJeSVc9wRI7AEZTcWPADsOPvV443lEieBfdLIk23vADGzR+ZFXzOuo1HAW50VOTkosjHFRcr3SINxMWkUCwlhmS6kX/ETmI17k+1qvXbdRy4+hSjFKmop6a9o9x+2oIASzXJOgGpJPAevas4xcnkXlkrvIpPtvEyaphGt1d0S9+2p+YFWaW+XuVV90fbrvExixCzjHSBYygEZiNjmVmt8Qaw1YEaHnwvWmKKh9NZ77/ozwyc1N5brd5f2nMBj8ORocjqe4cXt7FR86zjnCS7DVq04vtXoKsLIj4WRZNJknZlHO+bMD2BVrX9avLKV1o0vQrBYlbfFv190a79joP2ZONizlf4TIxX6EV7Ub2Vz56bTk2uJ1cVYqeqAjmjuKA51v/un4yZkssiHNG1uB6HsRoR0qJJNWZrQrTo1I1Iap3OezbQM6/ZpxkKuvjKeJVT9VNgc3MVxyUoOzPtdlns+3wxQdnq4+3/1b8VkzW4jwRFlaNSnTLnv6AAlvTWpXAyndtyk7iQQO5PhYeeNbWzB0T3yk5vnaquL1OqntUX9k9OLX7v8A/kU43Z5ws0WIkAYA2bO2crqCG1Y2GhBI6i+gqVe1ik1RVVVI/jZpyzeG+ju9FufJ55I0eB8OeWWaQg2sIka3kFuI9dbmile4rUXRjBa777uuYu3L2UoMk3/qSN4d/wAMeYlQo5Cx4etcO1VMUsK0XqePSjZOT36dm5dhsoYrHnWCRZu5XxePSNmZ2Cqq+Yk2Ave36H5GiTbsg8o3Yjh2lLiiTE3hRcC9gXbplzaAc7kEdL8RdpQ/LN8PkjOS+15cfj5J8PshEa+rE8c9mJPW5F6zlNvUvFKKyI5d2MNO+YoMxHxKzJ9VI/0q8KtRfan13lKlODeJrPw9D3h9zoEIJAe3DP5/qdTUupU4+xCjT4e/qWBsWG4tHGLflsv6WvWblJ6s0Vlohrh8MoFgALDl/SpSKuRmdu4R8PI2IgGbT76P8yjTOv7wA4cwBz46RtL7Jdz9nyKSvH749691z9R1snGI6q66hwLH1rK2F2Zo81dCferYAxDKynJIrC0g4heLDvfUW4a1rSrYG0809xnUpY0msmt5Vi3Olt/4l79wmn/t/pT6if8AqvP5JUWv9n5fBONyvz4h27L5D81AqcdtEvX1uRa+rfjb0sXUwuGwi5mjCngXa7fM61TFKTsWtGKuJ96doJiIRHAwKyaMw1AHA268+HOr019OeKS03ESTqQtF65X5F3aOxMNJGro5jZUC+KjWNlFhmB0a3Qi/S1RGq1k81w60EqV3dZPj88RJu9hHhMWJkJlDqwbMAStmORk0GUOupHpqa0rTi7wStbrPsM6FOT++Tvl1bk/g0ku9Gc5Y4pSQOAUC/wDmJt8zWLTe9I2so31fXgVtow4l8pfDjwkYOUEqlyVN1vplCg6kAkmw71aKjFOzz8ijcm1dZeZX2UxxWLbEsLLECi9CxAv8iB7g0l9sMPHP467CUlKV1uy+fjxE8szSSyQQC0mIYmVx+CK9r/xEACurZ6ONqT0Xqcm11/pRcV+UvT+jsm5uyRFGqgWAAAHQAWFeoeMawUB9oAoCDEwBhY0Bgt7dxo8RZiCGX4XUlWHoRy7HSoaT1L06kqclKDs1vOc7Twk+Asviv4fJ2Gi/unLYL2NrctNL89SlbOJ9J/Hfy0ZL6ddq+5tZdmVrctVuy3+MLjJHF2mW3KzyNf5CwrnZ9JSeLPDFrirP1sTwToCc6q1+ZJ/UX/SoRvVTa+2VvAqzpDdVgYAuwUIl2VbnzMC3CwvoBlvbrUzlk5M8yVb/AI9Jqm9ckrrySvZLXVLkbfBFUXy2CgWHzt7615i1PJeZfacBMx6Va+RS2djnz4Q47Es7axIbKDwJHFyOfMAHua3x/ShZavX4KOn9SV5aLRcXx+DV4TACMkoWA5re49etc12zZsZQWcWPLnUrPUq8hNsTxYZpYpQTHctFJxGUm5U9weHb0rSWGya13/JVYrtddnW4u47EZbsQcvO2tu/pWWrNEiLB4pZL5eRt/v6VFiXkW58csY/u5PYDU1a/ArhvqIsbFjMUCqp4MbaF3Iz2/hHw3/5FaxUYu7zfl11czbk1ZZevXViHC7tz4UDwJQyAfA97ex5e4+VTOop5zWfFfBEIuCtF5cH7PruLuzNuo/xAxsDYq+liDYj+/a9ZSg4s1TxK4xxUjsjFGUNby5gSvvY8KhPPMNNaCiHeXItp7IRe9iCt+eptpVsDbtHMh2SvLIVbd3iaZGjgFyRa55dzYHTnpf2rWnStJOZnOf2tU9TJ4vAYyVI2zPaJbL4aMFA52dbgmu2NSjFvLXj8M4Z0q8ks81wXui9swPIgdmbLbgcpv63UMf5bd656uGErJLrv9zro4qkU23bufsvQamaZltc2toGZLfWUfKscMN/XkbOU9y8l8lcbQmhYjOvD8LKuvdWuG9mq6hCSyT9fP9FJTnF5tenk/k+yb0zSIyMGjOquVQv2JGUHodToO9aLZP8AaOa6168DB7ZFfbL7X4+HXiS4XHTPEMPhImHIu6uo1vdiW1Y9hqavDY5zniqGdTbqcIWpZs3u4m5ohF2uzsbu54sf6Achyr0opRVkeTKTk7vU6ZhoQotUlSegCgCgCgPLIDQCfaexVkBuKAx2L/ZvhmYkwR3PPIv+lAQt+zbDgf4EX8i/6UBjNubHTDYhUVQt0Y2GnBkH0uPnXBtqtFWW89T+NlecrvcMcBig5QOyosYFgT8RAsD7dOteW0euyrtveETMYYT5V+NhyHS/U9P7OqptLFLuMVJOWGOu/l+zR7Kw6RQgKBe3pyrJu+ZdrcRNtJYpAHBysPi5Xvw/vrSJLVyvidqQREGNyP3VtlPPnw9vlVrX0Is95Tm3oUn4b++v0Bp9OTF4reQf9QxcptDEbH8TqVUfzat/lHyqyhFZyfuVc3pFeOS+fA8Rbuy4aLMJWc3ueC25+XXh2NTOeN3tYilHArN3Key9uAO4ABkHxZwcwvz46j3pOlJJPcy0akZNx3rcaSLeNQNc3uv+hrPMtgIMXvYANFA7ubD5f71ZJshpLVmS25tNpnH2cDxTa2XUEG9gb3DXsbW10uTYGuijSS/7NOuv2c9aq2rUnn5ddnoe9mwYiW6gq9viZBZARx85JVvYcuVVmoR3Pv8Ajd4lqc6klm0+xe7vfuRIuzsMjFncSS3AORWlIYmwA5Lx0op1GrLJeH9kOFNO7zlx1+bDQ4UJZciq3EKFE03rbSKP1tVMV+umzTD11khftvEBVZmZc4HlEmIMhBPw+SMZBrV4Rcmlu7Pdmc6iim759vsieDYLKsbQpmK6NnvGHUfm55jxvYWPqaq6qk3i08bF1DAlh18L9vXuTYFPGXytFGwuCjWlKkEgjVRfhyPvVWsD328Cyamt1/Emn2cAhUyzO50th4wPpZwvqxFTGV3dLLm/6KyVla9nyX9lXYGzx9sEfhsg8LgxBbR/Le2g4t3NyTXo7JLEpZ3PK26Ki45cTr+ytgIADauw4B/Bhwo0oCegCgCgCgCgCgCgPlqA+MulAc2/aPu40wWSOwljJKX4G4syHsbDXkQDyrOpTVSOFmtGrKlPFEwezZIZY5DIPOAQFb8LAWKkcLg9e1q8WpGdKVj6GE4VoqS0HGwdgwIqtwv5rAWFzrfh/dqpOo5P7mSoqCtFDudR+EjhzvxqjsSuYl3gxISG7qttbkn4bC9xpc1MIuTsiXJRV2Vt0tiEj7ROCGfVVItkT8Km/Pme57VtVkvwjovNmFJyf3y1fkuHyaaTERxi+gA4k2AHzrFNXyNbPeLMZt8kFowoQfjc2HsOJ9qs072CStdmYxuOlnN2NhyJH6Ly9T8qvaMdc+utPElXf45dcPnwFEsSMovI4LgsjZmGgtra4F9eFv0rdSlF6LLVHPKMJJXk03mnd/rM+zYPnc6C5szkdtC1rk3AHP50jPh6ImVOzzfm/S/kXv8Ap3hBrgHIgd7C3xaRxg8bufxcbX4XFoxYnfrm+7h+yLYVa2fWV+fH0yJYsGEAQkg6+MyDztc5WRbagu33S9FRuFMTxX8Pnu1fNkOKw28fSy7dFyQ6fDmwjZAxVQRArZIYVtp4jW83pYk8lA1rL/1fv3sv/wCUu7cig2LB0w58WRdPG0jghHBsl/KDa4vq2vTSrqNvyyXm+u4q5bo59mi67zzhMHnUqCZVPmKxsyQ9byTsA0hvyAP8NqN2z07Vn3Ld1mEr5ejy73q+siDFsrTwwwxxu0bhyieWNdGNybeY3sb27cW1QTwylJ2uu/rrcTNrFGMVez8Otf7HsuDkvbFTo2txCPu19Pj8/qwPCs3JJWircy0Ytu8ncobU2aEkEvg+VxkKqYspNwVPmWw/EL87jXSphUeG1/USpLFf49xxhxLlAKCLpmkMjeyg5R6/Ss5W1Lq/X6K25MRkxuIkuWAKxgm2uW7E6afjA4cq9fY42pX4njbfO9W3BWO0YRbKK6jiJ6AKAKAKAKAKAKAKAKAKAq4zChxY0BzTencESSGWItFIeLJbzW4ZgQQ3696pOnGatJGlOrOm7wdjNnZ20cOLKYpVHIgxn/8AofpXJPYIPR2O2H8lNfkk/IoT70SghJEMDngGUAMega5U1yT2OcM9Ud1LbaVTLR8/km2VCskniYmQMykZEJ8oI1za/ERyvoOQBrKU8KtBd/WnWZv9Nt3n4bv31kN9p7YAFkYMeo1A/oTWSV9TRIR4PDTYy5W+Q6B282bkco4W7nQ9La16VHY/9p+B5m0fyCV401fmQ7SwLYWaNXzESA6sSRmQg26C4LcLcKnaqEVC8FoV2HaZSqOM3e/qWY9mPa6KSosbKQ1s2ovz9/WvPcr6nqqyyJZN3xIVKPfwzfKwyHNYixBuLEFqlVHG/MpKCla+7Mp7ZxbeIplTIFK+JHa9xGzFWFri2t+OoGmotWlOOTS7n2mc5Ws3pv7i5HNHJ4cZN3lxSyyHqM7FBfhZVRR6C9Rd68FbrxGFaa5p+/sVcHtXLIzWBIUOqn8TuXVL9gWc39TUyj6vyIUuHBeZdGF8ctFmzQxnzm9vHl4uWtqVB0yj8pHC1queCz3+iJUMV09PXt5cvYvNEFALIll4PNYKvTw4hcdtbHvVYy5+GviTKPLrs/o84pDJ55FkkQC+aYrDELcxGTmI/izdjVnl+Py+uwiOf5frrtEuy8UVljdTnZ8wbJbztcNoTZRcCwXiB0qZxyYi9Or+36NJhkZSZFgKM2rOzR5vmSdO1ZZ8fUu7cBRt+crGSZc4d1UMb5VswJuQAg0GnU1pBKTyW5lW3DV70RbT24iQu+bxLLxRfDXsC2ZmY35XAN9RVoU3JqKyKzmoJzbvY2X7MdklIULDznzP/E5zN9Tb2r2opRSSPn5ycpOT3nTkFhUlT1QBQBQBQBQBQBQBQBQBQBQHh4geNAVJ9mo3KgM3t7c+KZCrIGU8iKAwmK/Z5JGfuZpFXkptIB6ZtfrWM9npz1R009rrQyT9z5gv2fSOw8eV5F/IAEU+oXVvQm3akNnpwd0hV2urUVpPI6VsTYCxqBatjmFu+26yYmEoQeoI0KsNQwPIimpKds0csh2rPs9hHikuovlmAOUgnnb4CeYOl68yvsTven4HrUNvjJYauvEeNvdAyZlsTwAXL/qb+gFcbpzvZo7ouOqlddpngjzjxJx5GkU6g2VVdWCnvbtxNuVXbUJfZw9gk5x+/jpyv6ieaLwJM+d1jLukYW1sykZQumgIdx27V0J442sr2T7ukjlyhO92ldpLnut4stxbsEPmBdGKkIA9/gFivmuC2UkgHQgdiap/yLxs7Pjl8Fv+MozurrhZ/I63e2VGp4yhrcQ0gU8M9tbKSRcqfMDfiNayrVJS7O6/Xka0oKPTt1v4jePDMmi5QBwZpnLH1LRM3tcis7xevp8F2pLJevyVkVWfhHI1/wA0mIy/zBUT6VMnll8ERWefz/RLtCdfFgQjM6uWAUDlG40udONVinZvrUvLDdX6yK2PmxLHzRywxDlaNybczYkKPQ+9WwpLLMqpNvPIrwYyNW/wQS1sshcsovbkRca62Hzpa61L7yPZ0Um0cTZzmw8L+UKLLI44seoXlXp7JQUI4ms2eNt1fHPAtF6na9hYARoK7DgHFAFAFAFAFAFAFAFAFAFAFAFAFAFAfCKAjaBTyoAXDqOVASAUB5kjBFAJNo7ASTlQGZ2luRHYnIv8ooDJ7Ibwi+BxHK/hFtQ8fvxIBsw48+BFeRtVFwliWj8me3sldVIKL1XmhfLs4LcFfEKCTKovcB2z317EcOIBtwrFSbfDQ6XhS46lzDIAuQ+dbBgrXDgcBw1BHJl9BytRu7uWskrDLDIjm6E5yORyubactHtw5iotJC8WRSKAfPIF/jRUb+Yix9gKJvciGuLJzho2XzNmXu5Kn1AOX6VGJplsKaKYGHF2jIAU5LKvlNicwyjQ66X6jtUvFo+0hJWyPGI2uVBypYDiWzAgE2uBls3pcUUL6sm/XWpmbHFyGDCE+Fmu8xFitwMyJyvft5a9HZ9mbeOfgebtW2JLBTff7I6/uZu4sEaqq2CiwFegeUbRFsKA9UAUAUAUAUAUAUAUAUAUAUAUAUAUAUAUAUAUAUAUB4kS4oDC78brLPGeTA5kccVYcGHp9dRUNJqzJjJxd1qY7ZOJkkQo+UYqEgOp/ENbMvOzAmx9b8CK8SvRdKVtx79DaFVjda7yHbWHcOhQkKTcC9grW1HYNr8z1rKLVjp1F+I2iNVZWB4tppcc9RYkW6XHIirxT3FJKN/exDBvDYeWZXH/ANW3toSR6kt6VeVN7013dexSM1ukn39e5WxW3o73ZUv1kOGb6/FUqlN6P1+CHVprVLxj8kCY2SXTD4cOeFwgSMX7lRm9hXRDZJyd5PLzOapt9OCtBXfkOdmbmYmcWxEnkPxRxDKD2Lcbelq6obNTg7pHBU2yrUWFs6du3uqkKqAoAHAAWroOU18MQUWFASUAUAUAUAUAUAUAUAUAUAUAUAUAUAUAUAUAUAUAUAUAUBDiIQwtQHOd9N12LCeA5J49UfkeqMOanmPeqThGccMi9OpKnLFET7M2omJUxOvhYhfjhbX3H5lvwIrx6+zum/c9zZ9pVRXXgZ3erd6yyNmbVQOy2J1IHLVdeQB5GlGq4yStvL1qSnFu+qsT7o4XD4nyvGglXR0ZVJHp1U8iNK9mMlJXR8/ODg8MlmbzBbkQ8VjQdwoH9KsVH2D3ZReVAOcPgFXgKAtqtqA+0AUAUAUAUAUAUAUAUAUAUAUAUAUAUAUAUAUAUAUAUAUAUAUBBicOGFjQGD3t3LSbzAFXXVJF0ZD1B/pwNQ0mrMmMnF3Rndm4mVW+z4wXb8EwFlfsR+F+3A8ug8radlwfdHT0PY2Xa8f2y19SpjdgqZFaBjHKh8rJqB26WPNTp2qdlhXTutOY2urs8o2lm+XVjqu7xfw1z2zWF7aC/O1eqeMO6AKAKAKAKAKAKAKAKAKAKAKAKAKAKAKAKAKAKAKAKAKAKAKAKAKAKAKA8SRg0Anx2w0flQHjB7vonKgHMMAXhQEtAFAFAFAFAFAFAFAFAFAFAFAFAFAFAFAFAFAFAFAFAFAFAFAFAFAFAFAFAFAFAFAFAFAFAFAFAFAFAFAF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756322"/>
            <a:ext cx="3492619" cy="2796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6833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Memory, Inhibitory Control, Mental Flexibility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Working Memory – I remember what I should be doing</a:t>
            </a:r>
          </a:p>
          <a:p>
            <a:r>
              <a:rPr lang="en-US" dirty="0" smtClean="0"/>
              <a:t>Inhibitory Control- I really want to look at my phone but then Ms. </a:t>
            </a:r>
            <a:r>
              <a:rPr lang="en-US" dirty="0" err="1" smtClean="0"/>
              <a:t>Hampel</a:t>
            </a:r>
            <a:r>
              <a:rPr lang="en-US" dirty="0" smtClean="0"/>
              <a:t> will take it</a:t>
            </a:r>
          </a:p>
          <a:p>
            <a:r>
              <a:rPr lang="en-US" dirty="0" smtClean="0"/>
              <a:t>Mental Flexibility- The phone rings (</a:t>
            </a:r>
          </a:p>
          <a:p>
            <a:pPr marL="457200" lvl="1" indent="0">
              <a:buNone/>
            </a:pPr>
            <a:endParaRPr lang="en-US" dirty="0"/>
          </a:p>
          <a:p>
            <a:pPr marL="457200" lvl="1" indent="0">
              <a:buNone/>
            </a:pPr>
            <a:r>
              <a:rPr lang="en-US" dirty="0" smtClean="0"/>
              <a:t>Is associated with good child outcomes, success in school, and life-long benefits</a:t>
            </a:r>
          </a:p>
          <a:p>
            <a:pPr lvl="1"/>
            <a:r>
              <a:rPr lang="en-US" dirty="0" smtClean="0"/>
              <a:t>Executive Function </a:t>
            </a:r>
            <a:r>
              <a:rPr lang="en-US" dirty="0" smtClean="0">
                <a:hlinkClick r:id="rId2"/>
              </a:rPr>
              <a:t>http://developingchild.harvard.edu/key_concepts/executive_function/</a:t>
            </a:r>
            <a:r>
              <a:rPr lang="en-US" dirty="0" smtClean="0"/>
              <a:t> </a:t>
            </a:r>
          </a:p>
          <a:p>
            <a:endParaRPr lang="en-US" dirty="0"/>
          </a:p>
        </p:txBody>
      </p:sp>
    </p:spTree>
    <p:extLst>
      <p:ext uri="{BB962C8B-B14F-4D97-AF65-F5344CB8AC3E}">
        <p14:creationId xmlns:p14="http://schemas.microsoft.com/office/powerpoint/2010/main" val="15101324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30562"/>
          </a:xfrm>
        </p:spPr>
        <p:txBody>
          <a:bodyPr>
            <a:normAutofit/>
          </a:bodyPr>
          <a:lstStyle/>
          <a:p>
            <a:r>
              <a:rPr lang="en-US" dirty="0" smtClean="0"/>
              <a:t>Stress: The response to demand </a:t>
            </a:r>
            <a:r>
              <a:rPr lang="en-US" smtClean="0"/>
              <a:t>or threat.</a:t>
            </a:r>
            <a:endParaRPr lang="en-US"/>
          </a:p>
        </p:txBody>
      </p:sp>
      <p:pic>
        <p:nvPicPr>
          <p:cNvPr id="4" name="Picture 3"/>
          <p:cNvPicPr>
            <a:picLocks noChangeAspect="1"/>
          </p:cNvPicPr>
          <p:nvPr/>
        </p:nvPicPr>
        <p:blipFill>
          <a:blip r:embed="rId2"/>
          <a:stretch>
            <a:fillRect/>
          </a:stretch>
        </p:blipFill>
        <p:spPr>
          <a:xfrm>
            <a:off x="1905000" y="2590800"/>
            <a:ext cx="5410200" cy="3696970"/>
          </a:xfrm>
          <a:prstGeom prst="rect">
            <a:avLst/>
          </a:prstGeom>
        </p:spPr>
      </p:pic>
    </p:spTree>
    <p:extLst>
      <p:ext uri="{BB962C8B-B14F-4D97-AF65-F5344CB8AC3E}">
        <p14:creationId xmlns:p14="http://schemas.microsoft.com/office/powerpoint/2010/main" val="5595503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0"/>
          </a:xfrm>
        </p:spPr>
        <p:txBody>
          <a:bodyPr>
            <a:normAutofit/>
          </a:bodyPr>
          <a:lstStyle/>
          <a:p>
            <a:r>
              <a:rPr lang="en-US" dirty="0" smtClean="0"/>
              <a:t>Positive Stress</a:t>
            </a:r>
            <a:r>
              <a:rPr lang="en-US" dirty="0"/>
              <a:t>: Moderate, short-lived </a:t>
            </a:r>
            <a:r>
              <a:rPr lang="en-US" dirty="0" smtClean="0"/>
              <a:t>stress</a:t>
            </a:r>
            <a:endParaRPr lang="en-US" dirty="0"/>
          </a:p>
        </p:txBody>
      </p:sp>
      <p:sp>
        <p:nvSpPr>
          <p:cNvPr id="3" name="Content Placeholder 2"/>
          <p:cNvSpPr>
            <a:spLocks noGrp="1"/>
          </p:cNvSpPr>
          <p:nvPr>
            <p:ph idx="1"/>
          </p:nvPr>
        </p:nvSpPr>
        <p:spPr>
          <a:xfrm>
            <a:off x="457200" y="2514600"/>
            <a:ext cx="8229600" cy="4525963"/>
          </a:xfrm>
        </p:spPr>
        <p:txBody>
          <a:bodyPr/>
          <a:lstStyle/>
          <a:p>
            <a:pPr lvl="1"/>
            <a:r>
              <a:rPr lang="en-US" dirty="0" smtClean="0"/>
              <a:t>Example:</a:t>
            </a:r>
          </a:p>
          <a:p>
            <a:pPr lvl="1"/>
            <a:endParaRPr lang="en-US" dirty="0"/>
          </a:p>
          <a:p>
            <a:pPr lvl="1"/>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642" r="66372"/>
          <a:stretch/>
        </p:blipFill>
        <p:spPr bwMode="auto">
          <a:xfrm>
            <a:off x="5715000" y="1907206"/>
            <a:ext cx="3200400" cy="495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1847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Autofit/>
          </a:bodyPr>
          <a:lstStyle/>
          <a:p>
            <a:r>
              <a:rPr lang="en-US" sz="4800" dirty="0" smtClean="0"/>
              <a:t>Essential Question: How does a baby’s brain develop and what can I do to help it?</a:t>
            </a:r>
            <a:endParaRPr lang="en-US" sz="4800" dirty="0"/>
          </a:p>
        </p:txBody>
      </p:sp>
    </p:spTree>
    <p:extLst>
      <p:ext uri="{BB962C8B-B14F-4D97-AF65-F5344CB8AC3E}">
        <p14:creationId xmlns:p14="http://schemas.microsoft.com/office/powerpoint/2010/main" val="8720825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143000"/>
          </a:xfrm>
        </p:spPr>
        <p:txBody>
          <a:bodyPr>
            <a:normAutofit fontScale="90000"/>
          </a:bodyPr>
          <a:lstStyle/>
          <a:p>
            <a:r>
              <a:rPr lang="en-US" dirty="0" smtClean="0"/>
              <a:t>Toxic Stress: </a:t>
            </a:r>
            <a:r>
              <a:rPr lang="en-US" dirty="0"/>
              <a:t>Chronic, </a:t>
            </a:r>
            <a:r>
              <a:rPr lang="en-US" dirty="0" smtClean="0"/>
              <a:t>strong, unrelenting stress without a supportive adult</a:t>
            </a:r>
            <a:r>
              <a:rPr lang="en-US" dirty="0"/>
              <a:t/>
            </a:r>
            <a:br>
              <a:rPr lang="en-US" dirty="0"/>
            </a:b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621" t="15642" r="-1249"/>
          <a:stretch/>
        </p:blipFill>
        <p:spPr bwMode="auto">
          <a:xfrm>
            <a:off x="5885980" y="2171700"/>
            <a:ext cx="302942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57200" y="2514600"/>
            <a:ext cx="8229600" cy="4525963"/>
          </a:xfrm>
        </p:spPr>
        <p:txBody>
          <a:bodyPr/>
          <a:lstStyle/>
          <a:p>
            <a:pPr lvl="1"/>
            <a:r>
              <a:rPr lang="en-US" dirty="0" smtClean="0"/>
              <a:t>Example:</a:t>
            </a:r>
          </a:p>
          <a:p>
            <a:pPr lvl="1"/>
            <a:endParaRPr lang="en-US" dirty="0"/>
          </a:p>
          <a:p>
            <a:pPr lvl="1"/>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0"/>
            <a:ext cx="3733800" cy="283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2230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Tolerable </a:t>
            </a:r>
            <a:r>
              <a:rPr lang="en-US" smtClean="0"/>
              <a:t>Stress: </a:t>
            </a:r>
            <a:r>
              <a:rPr lang="en-US"/>
              <a:t>Chronic, strong, unrelenting stress </a:t>
            </a:r>
            <a:r>
              <a:rPr lang="en-US" smtClean="0"/>
              <a:t>with </a:t>
            </a:r>
            <a:r>
              <a:rPr lang="en-US"/>
              <a:t>a supportive adult</a:t>
            </a:r>
            <a:r>
              <a:rPr lang="en-US" smtClean="0"/>
              <a:t> </a:t>
            </a: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86" t="15642" r="31486"/>
          <a:stretch/>
        </p:blipFill>
        <p:spPr bwMode="auto">
          <a:xfrm>
            <a:off x="5885980" y="2171700"/>
            <a:ext cx="302942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57200" y="2514600"/>
            <a:ext cx="8229600" cy="4525963"/>
          </a:xfrm>
        </p:spPr>
        <p:txBody>
          <a:bodyPr/>
          <a:lstStyle/>
          <a:p>
            <a:pPr lvl="1"/>
            <a:r>
              <a:rPr lang="en-US" dirty="0" smtClean="0"/>
              <a:t>Example:</a:t>
            </a:r>
          </a:p>
          <a:p>
            <a:pPr lvl="1"/>
            <a:endParaRPr lang="en-US" dirty="0"/>
          </a:p>
          <a:p>
            <a:pPr lvl="1"/>
            <a:endParaRPr lang="en-US" dirty="0"/>
          </a:p>
        </p:txBody>
      </p:sp>
    </p:spTree>
    <p:extLst>
      <p:ext uri="{BB962C8B-B14F-4D97-AF65-F5344CB8AC3E}">
        <p14:creationId xmlns:p14="http://schemas.microsoft.com/office/powerpoint/2010/main" val="4624877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8000" dirty="0" smtClean="0"/>
              <a:t>TOXIC Stress will prune neural pathways!</a:t>
            </a:r>
            <a:endParaRPr lang="en-US" sz="8000" dirty="0"/>
          </a:p>
        </p:txBody>
      </p:sp>
    </p:spTree>
    <p:extLst>
      <p:ext uri="{BB962C8B-B14F-4D97-AF65-F5344CB8AC3E}">
        <p14:creationId xmlns:p14="http://schemas.microsoft.com/office/powerpoint/2010/main" val="3747929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8545" y="274638"/>
            <a:ext cx="9021618" cy="6202362"/>
          </a:xfrm>
          <a:prstGeom prst="rect">
            <a:avLst/>
          </a:prstGeom>
        </p:spPr>
      </p:pic>
    </p:spTree>
    <p:extLst>
      <p:ext uri="{BB962C8B-B14F-4D97-AF65-F5344CB8AC3E}">
        <p14:creationId xmlns:p14="http://schemas.microsoft.com/office/powerpoint/2010/main" val="12898786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 Time &amp; Children</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dirty="0" smtClean="0"/>
              <a:t>Screen time (TV, video games, smart phones, computers, DVDs, etc.) is associated with problems with executive functions such as attention, concentration, impulsivity, imagination, planning, language and social skills. Higher risk of being overweight, prejudiced, sedentary, aggressive, and/or unable to distinguish between fantasy and reality.</a:t>
            </a:r>
          </a:p>
          <a:p>
            <a:r>
              <a:rPr lang="en-US" dirty="0" smtClean="0"/>
              <a:t>No screen time for children under 2. Older children, no more than 1-2 hours per day</a:t>
            </a:r>
          </a:p>
          <a:p>
            <a:r>
              <a:rPr lang="en-US" dirty="0" smtClean="0"/>
              <a:t>Even “educational” videos for babies (baby Einstein) actually do the opposite and delay intellectual and language development.</a:t>
            </a:r>
          </a:p>
          <a:p>
            <a:endParaRPr lang="en-US" dirty="0" smtClean="0"/>
          </a:p>
        </p:txBody>
      </p:sp>
    </p:spTree>
    <p:extLst>
      <p:ext uri="{BB962C8B-B14F-4D97-AF65-F5344CB8AC3E}">
        <p14:creationId xmlns:p14="http://schemas.microsoft.com/office/powerpoint/2010/main" val="29901937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4800" dirty="0" smtClean="0"/>
              <a:t>Summary: </a:t>
            </a:r>
            <a:br>
              <a:rPr lang="en-US" sz="4800" dirty="0" smtClean="0"/>
            </a:br>
            <a:r>
              <a:rPr lang="en-US" sz="4800" dirty="0" smtClean="0"/>
              <a:t>What can you do to help neural pathways form in the </a:t>
            </a:r>
            <a:r>
              <a:rPr lang="en-US" sz="4800" smtClean="0"/>
              <a:t>Tiny Timberwolves </a:t>
            </a:r>
            <a:r>
              <a:rPr lang="en-US" sz="4800" smtClean="0"/>
              <a:t>Preschoolers</a:t>
            </a:r>
            <a:r>
              <a:rPr lang="en-US" sz="4800" dirty="0" smtClean="0"/>
              <a:t>? What can you do to help neural pathways not be pruned?</a:t>
            </a:r>
            <a:endParaRPr lang="en-US" sz="4800" dirty="0"/>
          </a:p>
        </p:txBody>
      </p:sp>
    </p:spTree>
    <p:extLst>
      <p:ext uri="{BB962C8B-B14F-4D97-AF65-F5344CB8AC3E}">
        <p14:creationId xmlns:p14="http://schemas.microsoft.com/office/powerpoint/2010/main" val="15113815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development is a </a:t>
            </a:r>
            <a:r>
              <a:rPr lang="en-US" u="sng" dirty="0" smtClean="0"/>
              <a:t>continuum.</a:t>
            </a:r>
            <a:endParaRPr lang="en-US" u="sng" dirty="0"/>
          </a:p>
        </p:txBody>
      </p:sp>
      <p:sp>
        <p:nvSpPr>
          <p:cNvPr id="3" name="Content Placeholder 2"/>
          <p:cNvSpPr>
            <a:spLocks noGrp="1"/>
          </p:cNvSpPr>
          <p:nvPr>
            <p:ph idx="1"/>
          </p:nvPr>
        </p:nvSpPr>
        <p:spPr/>
        <p:txBody>
          <a:bodyPr/>
          <a:lstStyle/>
          <a:p>
            <a:r>
              <a:rPr lang="en-US" dirty="0" smtClean="0"/>
              <a:t>Continuum: </a:t>
            </a:r>
            <a:r>
              <a:rPr lang="en-US" dirty="0"/>
              <a:t>A continuous sequence or progression. A developmental continuum outlines the predictable order, or expected progression of </a:t>
            </a:r>
            <a:r>
              <a:rPr lang="en-US" dirty="0" smtClean="0"/>
              <a:t>skills.</a:t>
            </a:r>
          </a:p>
          <a:p>
            <a:pPr lvl="1"/>
            <a:r>
              <a:rPr lang="en-US" dirty="0" smtClean="0"/>
              <a:t>Example:</a:t>
            </a:r>
            <a:endParaRPr lang="en-US" dirty="0"/>
          </a:p>
          <a:p>
            <a:endParaRPr lang="en-US" dirty="0"/>
          </a:p>
        </p:txBody>
      </p:sp>
    </p:spTree>
    <p:extLst>
      <p:ext uri="{BB962C8B-B14F-4D97-AF65-F5344CB8AC3E}">
        <p14:creationId xmlns:p14="http://schemas.microsoft.com/office/powerpoint/2010/main" val="13973836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Abilities Continuum</a:t>
            </a:r>
            <a:endParaRPr lang="en-US" dirty="0"/>
          </a:p>
        </p:txBody>
      </p:sp>
      <p:sp>
        <p:nvSpPr>
          <p:cNvPr id="3" name="Content Placeholder 2"/>
          <p:cNvSpPr>
            <a:spLocks noGrp="1"/>
          </p:cNvSpPr>
          <p:nvPr>
            <p:ph idx="1"/>
          </p:nvPr>
        </p:nvSpPr>
        <p:spPr/>
        <p:txBody>
          <a:bodyPr/>
          <a:lstStyle/>
          <a:p>
            <a:pPr marL="0" indent="0">
              <a:buNone/>
            </a:pPr>
            <a:r>
              <a:rPr lang="en-US" dirty="0" smtClean="0"/>
              <a:t>Think to yourself</a:t>
            </a:r>
            <a:r>
              <a:rPr lang="mr-IN" dirty="0" smtClean="0"/>
              <a:t>…</a:t>
            </a:r>
            <a:r>
              <a:rPr lang="en-US" dirty="0" smtClean="0"/>
              <a:t> how well can you sew?</a:t>
            </a:r>
          </a:p>
          <a:p>
            <a:r>
              <a:rPr lang="en-US" dirty="0" smtClean="0"/>
              <a:t>Not at all</a:t>
            </a:r>
          </a:p>
          <a:p>
            <a:r>
              <a:rPr lang="en-US" dirty="0" smtClean="0"/>
              <a:t>Thread a needle</a:t>
            </a:r>
          </a:p>
          <a:p>
            <a:r>
              <a:rPr lang="en-US" dirty="0" smtClean="0"/>
              <a:t>Make a pillow</a:t>
            </a:r>
          </a:p>
          <a:p>
            <a:r>
              <a:rPr lang="en-US" dirty="0" smtClean="0"/>
              <a:t>Work a sewing machine</a:t>
            </a:r>
          </a:p>
          <a:p>
            <a:r>
              <a:rPr lang="en-US" dirty="0" smtClean="0"/>
              <a:t>Make a dress</a:t>
            </a:r>
          </a:p>
          <a:p>
            <a:r>
              <a:rPr lang="en-US" dirty="0" smtClean="0"/>
              <a:t>Pro Status</a:t>
            </a:r>
          </a:p>
        </p:txBody>
      </p:sp>
    </p:spTree>
    <p:extLst>
      <p:ext uri="{BB962C8B-B14F-4D97-AF65-F5344CB8AC3E}">
        <p14:creationId xmlns:p14="http://schemas.microsoft.com/office/powerpoint/2010/main" val="24918920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1000" y="2743200"/>
            <a:ext cx="8458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2928" y="2209800"/>
            <a:ext cx="8728672" cy="369332"/>
          </a:xfrm>
          <a:prstGeom prst="rect">
            <a:avLst/>
          </a:prstGeom>
          <a:noFill/>
        </p:spPr>
        <p:txBody>
          <a:bodyPr wrap="none" rtlCol="0">
            <a:spAutoFit/>
          </a:bodyPr>
          <a:lstStyle/>
          <a:p>
            <a:r>
              <a:rPr lang="en-US" dirty="0" smtClean="0"/>
              <a:t>1	2	3	4	5	6	7	8	9	10</a:t>
            </a:r>
            <a:endParaRPr lang="en-US" dirty="0"/>
          </a:p>
        </p:txBody>
      </p:sp>
      <p:sp>
        <p:nvSpPr>
          <p:cNvPr id="8" name="TextBox 7"/>
          <p:cNvSpPr txBox="1"/>
          <p:nvPr/>
        </p:nvSpPr>
        <p:spPr>
          <a:xfrm>
            <a:off x="990600" y="3657600"/>
            <a:ext cx="7574061" cy="523220"/>
          </a:xfrm>
          <a:prstGeom prst="rect">
            <a:avLst/>
          </a:prstGeom>
          <a:noFill/>
        </p:spPr>
        <p:txBody>
          <a:bodyPr wrap="none" rtlCol="0">
            <a:spAutoFit/>
          </a:bodyPr>
          <a:lstStyle/>
          <a:p>
            <a:r>
              <a:rPr lang="en-US" sz="2800" dirty="0" smtClean="0"/>
              <a:t>1= Low Skill Level 			10= High Skill Level</a:t>
            </a:r>
            <a:endParaRPr lang="en-US" sz="2800" dirty="0"/>
          </a:p>
        </p:txBody>
      </p:sp>
    </p:spTree>
    <p:extLst>
      <p:ext uri="{BB962C8B-B14F-4D97-AF65-F5344CB8AC3E}">
        <p14:creationId xmlns:p14="http://schemas.microsoft.com/office/powerpoint/2010/main" val="6999851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 development is nature &amp; nurture</a:t>
            </a:r>
            <a:endParaRPr lang="en-US" dirty="0"/>
          </a:p>
        </p:txBody>
      </p:sp>
      <p:sp>
        <p:nvSpPr>
          <p:cNvPr id="3" name="Content Placeholder 2"/>
          <p:cNvSpPr>
            <a:spLocks noGrp="1"/>
          </p:cNvSpPr>
          <p:nvPr>
            <p:ph idx="1"/>
          </p:nvPr>
        </p:nvSpPr>
        <p:spPr/>
        <p:txBody>
          <a:bodyPr/>
          <a:lstStyle/>
          <a:p>
            <a:r>
              <a:rPr lang="en-US" dirty="0" smtClean="0"/>
              <a:t>Nature: Genetics</a:t>
            </a:r>
          </a:p>
          <a:p>
            <a:pPr lvl="1"/>
            <a:r>
              <a:rPr lang="en-US" dirty="0" smtClean="0"/>
              <a:t>Example:</a:t>
            </a:r>
          </a:p>
          <a:p>
            <a:r>
              <a:rPr lang="en-US" dirty="0" smtClean="0"/>
              <a:t>Nurture: Environment</a:t>
            </a:r>
          </a:p>
          <a:p>
            <a:pPr lvl="1"/>
            <a:r>
              <a:rPr lang="en-US" dirty="0" smtClean="0"/>
              <a:t>Example:</a:t>
            </a:r>
            <a:endParaRPr lang="en-US" dirty="0"/>
          </a:p>
        </p:txBody>
      </p:sp>
    </p:spTree>
    <p:extLst>
      <p:ext uri="{BB962C8B-B14F-4D97-AF65-F5344CB8AC3E}">
        <p14:creationId xmlns:p14="http://schemas.microsoft.com/office/powerpoint/2010/main" val="22452997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229600" cy="1143000"/>
          </a:xfrm>
        </p:spPr>
        <p:txBody>
          <a:bodyPr>
            <a:normAutofit fontScale="90000"/>
          </a:bodyPr>
          <a:lstStyle/>
          <a:p>
            <a:r>
              <a:rPr lang="en-US" dirty="0" smtClean="0"/>
              <a:t>You are born with 100 billion brain cells</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---rapidly form connections for the first few years of life</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2" y="4781266"/>
            <a:ext cx="3128790" cy="2076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2743200" y="1792543"/>
            <a:ext cx="3492500" cy="1825113"/>
          </a:xfrm>
          <a:prstGeom prst="rect">
            <a:avLst/>
          </a:prstGeom>
        </p:spPr>
      </p:pic>
    </p:spTree>
    <p:extLst>
      <p:ext uri="{BB962C8B-B14F-4D97-AF65-F5344CB8AC3E}">
        <p14:creationId xmlns:p14="http://schemas.microsoft.com/office/powerpoint/2010/main" val="4705804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048000"/>
          </a:xfrm>
        </p:spPr>
        <p:txBody>
          <a:bodyPr>
            <a:normAutofit/>
          </a:bodyPr>
          <a:lstStyle/>
          <a:p>
            <a:r>
              <a:rPr lang="en-US" dirty="0" smtClean="0"/>
              <a:t>Neural Pathways: A series of connected nerves along which </a:t>
            </a:r>
            <a:r>
              <a:rPr lang="en-US" smtClean="0"/>
              <a:t>electrical impulses travel in the body.</a:t>
            </a:r>
            <a:endParaRPr lang="en-US"/>
          </a:p>
        </p:txBody>
      </p:sp>
    </p:spTree>
    <p:extLst>
      <p:ext uri="{BB962C8B-B14F-4D97-AF65-F5344CB8AC3E}">
        <p14:creationId xmlns:p14="http://schemas.microsoft.com/office/powerpoint/2010/main" val="2596382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Pathways</a:t>
            </a:r>
            <a:r>
              <a:rPr lang="mr-IN" dirty="0" smtClean="0"/>
              <a:t>…</a:t>
            </a:r>
            <a:endParaRPr lang="en-US" dirty="0"/>
          </a:p>
        </p:txBody>
      </p:sp>
      <p:sp>
        <p:nvSpPr>
          <p:cNvPr id="3" name="Content Placeholder 2"/>
          <p:cNvSpPr>
            <a:spLocks noGrp="1"/>
          </p:cNvSpPr>
          <p:nvPr>
            <p:ph idx="1"/>
          </p:nvPr>
        </p:nvSpPr>
        <p:spPr>
          <a:xfrm>
            <a:off x="457200" y="1426782"/>
            <a:ext cx="8229600" cy="4525963"/>
          </a:xfrm>
        </p:spPr>
        <p:txBody>
          <a:bodyPr/>
          <a:lstStyle/>
          <a:p>
            <a:r>
              <a:rPr lang="en-US" dirty="0" smtClean="0"/>
              <a:t>Are difficult to form the first time</a:t>
            </a:r>
          </a:p>
          <a:p>
            <a:pPr lvl="1"/>
            <a:r>
              <a:rPr lang="en-US" dirty="0" smtClean="0"/>
              <a:t>Example:</a:t>
            </a:r>
          </a:p>
          <a:p>
            <a:r>
              <a:rPr lang="en-US" dirty="0" smtClean="0"/>
              <a:t>Are strengthened through experience</a:t>
            </a:r>
          </a:p>
          <a:p>
            <a:pPr lvl="1"/>
            <a:r>
              <a:rPr lang="en-US" dirty="0" smtClean="0"/>
              <a:t>Example:</a:t>
            </a:r>
          </a:p>
          <a:p>
            <a:r>
              <a:rPr lang="en-US" dirty="0" smtClean="0"/>
              <a:t>Pruned when not used</a:t>
            </a:r>
          </a:p>
          <a:p>
            <a:pPr lvl="1"/>
            <a:r>
              <a:rPr lang="en-US" dirty="0" smtClean="0"/>
              <a:t>Example:</a:t>
            </a:r>
            <a:endParaRPr lang="en-US" dirty="0"/>
          </a:p>
        </p:txBody>
      </p:sp>
      <p:pic>
        <p:nvPicPr>
          <p:cNvPr id="4" name="Picture 3"/>
          <p:cNvPicPr>
            <a:picLocks noChangeAspect="1"/>
          </p:cNvPicPr>
          <p:nvPr/>
        </p:nvPicPr>
        <p:blipFill rotWithShape="1">
          <a:blip r:embed="rId2"/>
          <a:srcRect t="44801" r="11475"/>
          <a:stretch/>
        </p:blipFill>
        <p:spPr>
          <a:xfrm>
            <a:off x="4572000" y="4800600"/>
            <a:ext cx="4114800" cy="1881717"/>
          </a:xfrm>
          <a:prstGeom prst="rect">
            <a:avLst/>
          </a:prstGeom>
        </p:spPr>
      </p:pic>
      <p:pic>
        <p:nvPicPr>
          <p:cNvPr id="5" name="Picture 4"/>
          <p:cNvPicPr>
            <a:picLocks noChangeAspect="1"/>
          </p:cNvPicPr>
          <p:nvPr/>
        </p:nvPicPr>
        <p:blipFill rotWithShape="1">
          <a:blip r:embed="rId3"/>
          <a:srcRect l="33637" t="40031" b="16355"/>
          <a:stretch/>
        </p:blipFill>
        <p:spPr>
          <a:xfrm>
            <a:off x="382137" y="4787440"/>
            <a:ext cx="4037463" cy="1894877"/>
          </a:xfrm>
          <a:prstGeom prst="rect">
            <a:avLst/>
          </a:prstGeom>
        </p:spPr>
      </p:pic>
    </p:spTree>
    <p:extLst>
      <p:ext uri="{BB962C8B-B14F-4D97-AF65-F5344CB8AC3E}">
        <p14:creationId xmlns:p14="http://schemas.microsoft.com/office/powerpoint/2010/main" val="3848077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9055</TotalTime>
  <Words>521</Words>
  <Application>Microsoft Macintosh PowerPoint</Application>
  <PresentationFormat>On-screen Show (4:3)</PresentationFormat>
  <Paragraphs>62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Brain Development</vt:lpstr>
      <vt:lpstr>Essential Question: How does a baby’s brain develop and what can I do to help it?</vt:lpstr>
      <vt:lpstr>Child development is a continuum.</vt:lpstr>
      <vt:lpstr>Abilities Continuum</vt:lpstr>
      <vt:lpstr>PowerPoint Presentation</vt:lpstr>
      <vt:lpstr>Child development is nature &amp; nurture</vt:lpstr>
      <vt:lpstr>You are born with 100 billion brain cells    ---rapidly form connections for the first few years of life</vt:lpstr>
      <vt:lpstr>Neural Pathways: A series of connected nerves along which electrical impulses travel in the body.</vt:lpstr>
      <vt:lpstr>Neural Pathways…</vt:lpstr>
      <vt:lpstr>PowerPoint Presentation</vt:lpstr>
      <vt:lpstr>The pathways you create as a child will build the foundation of your brain for the rest of your life</vt:lpstr>
      <vt:lpstr>Building Bridges</vt:lpstr>
      <vt:lpstr>Neural Plasticity: The brain’s ability to reorganize itself by forming new neural pathways. The brain is more “plastic” as a child.</vt:lpstr>
      <vt:lpstr>Myelin Sheath: A fatty, protective layer that coats your neural pathways.</vt:lpstr>
      <vt:lpstr>Myelin Sheath</vt:lpstr>
      <vt:lpstr>Executive Functions</vt:lpstr>
      <vt:lpstr>Working Memory, Inhibitory Control, Mental Flexibility</vt:lpstr>
      <vt:lpstr>Stress: The response to demand or threat.</vt:lpstr>
      <vt:lpstr>Positive Stress: Moderate, short-lived stress</vt:lpstr>
      <vt:lpstr>Toxic Stress: Chronic, strong, unrelenting stress without a supportive adult </vt:lpstr>
      <vt:lpstr>Tolerable Stress: Chronic, strong, unrelenting stress with a supportive adult </vt:lpstr>
      <vt:lpstr>TOXIC Stress will prune neural pathways!</vt:lpstr>
      <vt:lpstr>PowerPoint Presentation</vt:lpstr>
      <vt:lpstr>Screen Time &amp; Children</vt:lpstr>
      <vt:lpstr>Summary:  What can you do to help neural pathways form in the Tiny Timberwolves Preschoolers? What can you do to help neural pathways not be pruned?</vt:lpstr>
    </vt:vector>
  </TitlesOfParts>
  <Company>Vancouver School District #37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Helps or Harms a Baby’s Brain Development?</dc:title>
  <dc:creator>ITS</dc:creator>
  <cp:lastModifiedBy>Teacher Tigard-Tualatin</cp:lastModifiedBy>
  <cp:revision>26</cp:revision>
  <cp:lastPrinted>2017-09-28T17:01:53Z</cp:lastPrinted>
  <dcterms:created xsi:type="dcterms:W3CDTF">2015-09-16T15:38:26Z</dcterms:created>
  <dcterms:modified xsi:type="dcterms:W3CDTF">2017-10-06T18:11:12Z</dcterms:modified>
</cp:coreProperties>
</file>