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4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95C6FAF-451B-7B40-9961-839899C910AF}" type="datetimeFigureOut">
              <a:rPr lang="en-US" smtClean="0"/>
              <a:t>9/18/16</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CCDA5A62-4BE5-1248-89E6-0D8F348F3A19}"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95C6FAF-451B-7B40-9961-839899C910AF}" type="datetimeFigureOut">
              <a:rPr lang="en-US" smtClean="0"/>
              <a:t>9/18/16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95C6FAF-451B-7B40-9961-839899C910AF}"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95C6FAF-451B-7B40-9961-839899C910AF}"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A5A62-4BE5-1248-89E6-0D8F348F3A19}"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95C6FAF-451B-7B40-9961-839899C910AF}"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C6FAF-451B-7B40-9961-839899C910AF}" type="datetimeFigureOut">
              <a:rPr lang="en-US" smtClean="0"/>
              <a:t>9/18/16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CCDA5A62-4BE5-1248-89E6-0D8F348F3A19}" type="slidenum">
              <a:rPr lang="en-US" smtClean="0"/>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95C6FAF-451B-7B40-9961-839899C910AF}" type="datetimeFigureOut">
              <a:rPr lang="en-US" smtClean="0"/>
              <a:t>9/18/16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DA5A62-4BE5-1248-89E6-0D8F348F3A19}" type="slidenum">
              <a:rPr lang="en-US" smtClean="0"/>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95C6FAF-451B-7B40-9961-839899C910AF}" type="datetimeFigureOut">
              <a:rPr lang="en-US" smtClean="0"/>
              <a:t>9/18/16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A5A62-4BE5-1248-89E6-0D8F348F3A19}"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95C6FAF-451B-7B40-9961-839899C910AF}" type="datetimeFigureOut">
              <a:rPr lang="en-US" smtClean="0"/>
              <a:t>9/18/16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DA5A62-4BE5-1248-89E6-0D8F348F3A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795C6FAF-451B-7B40-9961-839899C910AF}" type="datetimeFigureOut">
              <a:rPr lang="en-US" smtClean="0"/>
              <a:t>9/18/16</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CCDA5A62-4BE5-1248-89E6-0D8F348F3A19}"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Conversations with Kids!</a:t>
            </a:r>
            <a:endParaRPr lang="en-US" dirty="0"/>
          </a:p>
        </p:txBody>
      </p:sp>
      <p:sp>
        <p:nvSpPr>
          <p:cNvPr id="3" name="Subtitle 2"/>
          <p:cNvSpPr>
            <a:spLocks noGrp="1"/>
          </p:cNvSpPr>
          <p:nvPr>
            <p:ph type="subTitle" idx="1"/>
          </p:nvPr>
        </p:nvSpPr>
        <p:spPr/>
        <p:txBody>
          <a:bodyPr/>
          <a:lstStyle/>
          <a:p>
            <a:r>
              <a:rPr lang="en-US" dirty="0" smtClean="0"/>
              <a:t>How to talk to children</a:t>
            </a:r>
            <a:endParaRPr lang="en-US" dirty="0"/>
          </a:p>
        </p:txBody>
      </p:sp>
      <p:pic>
        <p:nvPicPr>
          <p:cNvPr id="4" name="Picture 3" descr="talking_with_kids.jpg"/>
          <p:cNvPicPr>
            <a:picLocks noChangeAspect="1"/>
          </p:cNvPicPr>
          <p:nvPr/>
        </p:nvPicPr>
        <p:blipFill>
          <a:blip r:embed="rId2"/>
          <a:stretch>
            <a:fillRect/>
          </a:stretch>
        </p:blipFill>
        <p:spPr>
          <a:xfrm>
            <a:off x="2319866" y="3086100"/>
            <a:ext cx="4673600" cy="2870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Receptive language</a:t>
            </a:r>
            <a:endParaRPr lang="en-US" dirty="0"/>
          </a:p>
        </p:txBody>
      </p:sp>
      <p:pic>
        <p:nvPicPr>
          <p:cNvPr id="4" name="Content Placeholder 3" descr="listening.jpg"/>
          <p:cNvPicPr>
            <a:picLocks noGrp="1" noChangeAspect="1"/>
          </p:cNvPicPr>
          <p:nvPr>
            <p:ph idx="1"/>
          </p:nvPr>
        </p:nvPicPr>
        <p:blipFill>
          <a:blip r:embed="rId2"/>
          <a:srcRect l="-3796" r="-3796"/>
          <a:stretch>
            <a:fillRect/>
          </a:stretch>
        </p:blipFill>
        <p:spPr/>
      </p:pic>
      <p:sp>
        <p:nvSpPr>
          <p:cNvPr id="5" name="TextBox 4"/>
          <p:cNvSpPr txBox="1"/>
          <p:nvPr/>
        </p:nvSpPr>
        <p:spPr>
          <a:xfrm>
            <a:off x="438679" y="2286000"/>
            <a:ext cx="1847321" cy="2123658"/>
          </a:xfrm>
          <a:prstGeom prst="rect">
            <a:avLst/>
          </a:prstGeom>
          <a:noFill/>
        </p:spPr>
        <p:txBody>
          <a:bodyPr wrap="square" rtlCol="0">
            <a:spAutoFit/>
          </a:bodyPr>
          <a:lstStyle/>
          <a:p>
            <a:r>
              <a:rPr lang="en-US" sz="2200" dirty="0" smtClean="0"/>
              <a:t>The language that you understand/comprehend when it is spoken to you</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Expressive Language</a:t>
            </a:r>
            <a:endParaRPr lang="en-US" dirty="0"/>
          </a:p>
        </p:txBody>
      </p:sp>
      <p:pic>
        <p:nvPicPr>
          <p:cNvPr id="4" name="Content Placeholder 3" descr="childspeech.jpg"/>
          <p:cNvPicPr>
            <a:picLocks noGrp="1" noChangeAspect="1"/>
          </p:cNvPicPr>
          <p:nvPr>
            <p:ph idx="1"/>
          </p:nvPr>
        </p:nvPicPr>
        <p:blipFill>
          <a:blip r:embed="rId2"/>
          <a:srcRect t="-5286" b="-5286"/>
          <a:stretch>
            <a:fillRect/>
          </a:stretch>
        </p:blipFill>
        <p:spPr/>
      </p:pic>
      <p:sp>
        <p:nvSpPr>
          <p:cNvPr id="5" name="TextBox 4"/>
          <p:cNvSpPr txBox="1"/>
          <p:nvPr/>
        </p:nvSpPr>
        <p:spPr>
          <a:xfrm>
            <a:off x="423333" y="2658533"/>
            <a:ext cx="1642534" cy="1477328"/>
          </a:xfrm>
          <a:prstGeom prst="rect">
            <a:avLst/>
          </a:prstGeom>
          <a:noFill/>
        </p:spPr>
        <p:txBody>
          <a:bodyPr wrap="square" rtlCol="0">
            <a:spAutoFit/>
          </a:bodyPr>
          <a:lstStyle/>
          <a:p>
            <a:r>
              <a:rPr lang="en-US" dirty="0" smtClean="0"/>
              <a:t>The language you are able to communicate/speak with to others.  </a:t>
            </a:r>
            <a:endParaRPr lang="en-US" dirty="0"/>
          </a:p>
        </p:txBody>
      </p:sp>
      <p:sp>
        <p:nvSpPr>
          <p:cNvPr id="6" name="TextBox 5"/>
          <p:cNvSpPr txBox="1"/>
          <p:nvPr/>
        </p:nvSpPr>
        <p:spPr>
          <a:xfrm>
            <a:off x="423333" y="4707467"/>
            <a:ext cx="1642534" cy="1477328"/>
          </a:xfrm>
          <a:prstGeom prst="rect">
            <a:avLst/>
          </a:prstGeom>
          <a:noFill/>
        </p:spPr>
        <p:txBody>
          <a:bodyPr wrap="square" rtlCol="0">
            <a:spAutoFit/>
          </a:bodyPr>
          <a:lstStyle/>
          <a:p>
            <a:r>
              <a:rPr lang="en-US" dirty="0" smtClean="0"/>
              <a:t>***Almost always less advanced than one’s receptive language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Unspoken Rules</a:t>
            </a:r>
            <a:endParaRPr lang="en-US" dirty="0"/>
          </a:p>
        </p:txBody>
      </p:sp>
      <p:sp>
        <p:nvSpPr>
          <p:cNvPr id="3" name="Content Placeholder 2"/>
          <p:cNvSpPr>
            <a:spLocks noGrp="1"/>
          </p:cNvSpPr>
          <p:nvPr>
            <p:ph idx="1"/>
          </p:nvPr>
        </p:nvSpPr>
        <p:spPr>
          <a:xfrm>
            <a:off x="4191000" y="2286000"/>
            <a:ext cx="4292600" cy="3840163"/>
          </a:xfrm>
        </p:spPr>
        <p:txBody>
          <a:bodyPr>
            <a:normAutofit lnSpcReduction="10000"/>
          </a:bodyPr>
          <a:lstStyle/>
          <a:p>
            <a:r>
              <a:rPr lang="en-US" sz="3000" dirty="0" smtClean="0"/>
              <a:t>#1:  Listening  to what the other is saying (quiet mouths, open ears) </a:t>
            </a:r>
          </a:p>
          <a:p>
            <a:r>
              <a:rPr lang="en-US" sz="3000" dirty="0" smtClean="0"/>
              <a:t>#2:  Body Language (facing them, some eye contact, nodding, smiling, etc.) </a:t>
            </a:r>
            <a:endParaRPr lang="en-US" sz="3000" dirty="0"/>
          </a:p>
        </p:txBody>
      </p:sp>
      <p:pic>
        <p:nvPicPr>
          <p:cNvPr id="4" name="Picture 3" descr="Kids-Talking-on-Tin-Can-Phones-300x199.jpg"/>
          <p:cNvPicPr>
            <a:picLocks noChangeAspect="1"/>
          </p:cNvPicPr>
          <p:nvPr/>
        </p:nvPicPr>
        <p:blipFill>
          <a:blip r:embed="rId2"/>
          <a:stretch>
            <a:fillRect/>
          </a:stretch>
        </p:blipFill>
        <p:spPr>
          <a:xfrm>
            <a:off x="381000" y="3139017"/>
            <a:ext cx="3810000" cy="2527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to…where???</a:t>
            </a:r>
            <a:endParaRPr lang="en-US" dirty="0"/>
          </a:p>
        </p:txBody>
      </p:sp>
      <p:sp>
        <p:nvSpPr>
          <p:cNvPr id="3" name="Content Placeholder 2"/>
          <p:cNvSpPr>
            <a:spLocks noGrp="1"/>
          </p:cNvSpPr>
          <p:nvPr>
            <p:ph idx="1"/>
          </p:nvPr>
        </p:nvSpPr>
        <p:spPr>
          <a:xfrm>
            <a:off x="3979332" y="2286000"/>
            <a:ext cx="4504267" cy="3840163"/>
          </a:xfrm>
        </p:spPr>
        <p:txBody>
          <a:bodyPr>
            <a:normAutofit fontScale="92500" lnSpcReduction="20000"/>
          </a:bodyPr>
          <a:lstStyle/>
          <a:p>
            <a:r>
              <a:rPr lang="en-US" dirty="0" smtClean="0"/>
              <a:t>ALWAYS get down to the eye/head level of a child when you speak with them.</a:t>
            </a:r>
          </a:p>
          <a:p>
            <a:r>
              <a:rPr lang="en-US" dirty="0" smtClean="0"/>
              <a:t>Respectful:  Shows you care about the conversation</a:t>
            </a:r>
          </a:p>
          <a:p>
            <a:r>
              <a:rPr lang="en-US" dirty="0" smtClean="0"/>
              <a:t>Hearing:  Easier to hear when someone isn’t literally talking over one’s head…easier for you to hear them too</a:t>
            </a:r>
          </a:p>
          <a:p>
            <a:r>
              <a:rPr lang="en-US" dirty="0" smtClean="0"/>
              <a:t>Eye-contact:  They know you are talking to them, and learn to use eye-contact (esp. for kiddos with ASD)</a:t>
            </a:r>
          </a:p>
          <a:p>
            <a:r>
              <a:rPr lang="en-US" dirty="0" smtClean="0"/>
              <a:t>WAY less awkward.  </a:t>
            </a:r>
            <a:endParaRPr lang="en-US" dirty="0"/>
          </a:p>
        </p:txBody>
      </p:sp>
      <p:pic>
        <p:nvPicPr>
          <p:cNvPr id="4" name="Picture 3" descr="Unknown.jpeg"/>
          <p:cNvPicPr>
            <a:picLocks noChangeAspect="1"/>
          </p:cNvPicPr>
          <p:nvPr/>
        </p:nvPicPr>
        <p:blipFill>
          <a:blip r:embed="rId2"/>
          <a:stretch>
            <a:fillRect/>
          </a:stretch>
        </p:blipFill>
        <p:spPr>
          <a:xfrm>
            <a:off x="1185564" y="2286000"/>
            <a:ext cx="2018703" cy="2197100"/>
          </a:xfrm>
          <a:prstGeom prst="rect">
            <a:avLst/>
          </a:prstGeom>
        </p:spPr>
      </p:pic>
      <p:pic>
        <p:nvPicPr>
          <p:cNvPr id="5" name="Picture 4" descr="images.jpeg"/>
          <p:cNvPicPr>
            <a:picLocks noChangeAspect="1"/>
          </p:cNvPicPr>
          <p:nvPr/>
        </p:nvPicPr>
        <p:blipFill>
          <a:blip r:embed="rId3"/>
          <a:stretch>
            <a:fillRect/>
          </a:stretch>
        </p:blipFill>
        <p:spPr>
          <a:xfrm>
            <a:off x="774696" y="4483100"/>
            <a:ext cx="2840439" cy="1890183"/>
          </a:xfrm>
          <a:prstGeom prst="rect">
            <a:avLst/>
          </a:prstGeom>
        </p:spPr>
      </p:pic>
      <p:sp>
        <p:nvSpPr>
          <p:cNvPr id="6" name="TextBox 5"/>
          <p:cNvSpPr txBox="1"/>
          <p:nvPr/>
        </p:nvSpPr>
        <p:spPr>
          <a:xfrm>
            <a:off x="440267" y="2675467"/>
            <a:ext cx="745297" cy="369332"/>
          </a:xfrm>
          <a:prstGeom prst="rect">
            <a:avLst/>
          </a:prstGeom>
          <a:noFill/>
        </p:spPr>
        <p:txBody>
          <a:bodyPr wrap="square" rtlCol="0">
            <a:spAutoFit/>
          </a:bodyPr>
          <a:lstStyle/>
          <a:p>
            <a:r>
              <a:rPr lang="en-US" dirty="0" smtClean="0"/>
              <a:t>YES!</a:t>
            </a:r>
            <a:endParaRPr lang="en-US" dirty="0"/>
          </a:p>
        </p:txBody>
      </p:sp>
      <p:sp>
        <p:nvSpPr>
          <p:cNvPr id="7" name="TextBox 6"/>
          <p:cNvSpPr txBox="1"/>
          <p:nvPr/>
        </p:nvSpPr>
        <p:spPr>
          <a:xfrm>
            <a:off x="440267" y="5518666"/>
            <a:ext cx="899399" cy="369332"/>
          </a:xfrm>
          <a:prstGeom prst="rect">
            <a:avLst/>
          </a:prstGeom>
          <a:noFill/>
        </p:spPr>
        <p:txBody>
          <a:bodyPr wrap="square" rtlCol="0">
            <a:spAutoFit/>
          </a:bodyPr>
          <a:lstStyle/>
          <a:p>
            <a:r>
              <a:rPr lang="en-US" dirty="0" smtClean="0"/>
              <a:t>NO!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 Contact…Good?  </a:t>
            </a:r>
            <a:endParaRPr lang="en-US" dirty="0"/>
          </a:p>
        </p:txBody>
      </p:sp>
      <p:sp>
        <p:nvSpPr>
          <p:cNvPr id="3" name="Content Placeholder 2"/>
          <p:cNvSpPr>
            <a:spLocks noGrp="1"/>
          </p:cNvSpPr>
          <p:nvPr>
            <p:ph idx="1"/>
          </p:nvPr>
        </p:nvSpPr>
        <p:spPr>
          <a:xfrm>
            <a:off x="3234267" y="2286000"/>
            <a:ext cx="5672665" cy="3840163"/>
          </a:xfrm>
        </p:spPr>
        <p:txBody>
          <a:bodyPr>
            <a:normAutofit fontScale="92500" lnSpcReduction="20000"/>
          </a:bodyPr>
          <a:lstStyle/>
          <a:p>
            <a:r>
              <a:rPr lang="en-US" dirty="0" smtClean="0"/>
              <a:t>Occasional eye contact is an important part of conversation.  Someone knows you are speaking to them when you look them in the eye—otherwise they might not think you’re speaking to them</a:t>
            </a:r>
          </a:p>
          <a:p>
            <a:r>
              <a:rPr lang="en-US" dirty="0" smtClean="0"/>
              <a:t>HOWEVER, too much eye contact is unnerving.  (Staring without blinking is creepy…humans blink, robots don’t.)</a:t>
            </a:r>
          </a:p>
          <a:p>
            <a:r>
              <a:rPr lang="en-US" dirty="0" smtClean="0"/>
              <a:t>In some cultures children are raised to not meet an adult’s gaze, so be careful when requesting a child to look you in the eye</a:t>
            </a:r>
          </a:p>
          <a:p>
            <a:r>
              <a:rPr lang="en-US" dirty="0" smtClean="0"/>
              <a:t>Children with ASD often feel very uncomfortable with looking in another person’s eyes.  Good to practice with them, but not force</a:t>
            </a:r>
            <a:endParaRPr lang="en-US" dirty="0"/>
          </a:p>
        </p:txBody>
      </p:sp>
      <p:pic>
        <p:nvPicPr>
          <p:cNvPr id="4" name="Picture 3" descr="eye-contact.jpg"/>
          <p:cNvPicPr>
            <a:picLocks noChangeAspect="1"/>
          </p:cNvPicPr>
          <p:nvPr/>
        </p:nvPicPr>
        <p:blipFill>
          <a:blip r:embed="rId2"/>
          <a:stretch>
            <a:fillRect/>
          </a:stretch>
        </p:blipFill>
        <p:spPr>
          <a:xfrm>
            <a:off x="348757" y="2286000"/>
            <a:ext cx="2885510" cy="1913468"/>
          </a:xfrm>
          <a:prstGeom prst="rect">
            <a:avLst/>
          </a:prstGeom>
        </p:spPr>
      </p:pic>
      <p:pic>
        <p:nvPicPr>
          <p:cNvPr id="5" name="Picture 4" descr="eye-contact6.jpg"/>
          <p:cNvPicPr>
            <a:picLocks noChangeAspect="1"/>
          </p:cNvPicPr>
          <p:nvPr/>
        </p:nvPicPr>
        <p:blipFill>
          <a:blip r:embed="rId3"/>
          <a:stretch>
            <a:fillRect/>
          </a:stretch>
        </p:blipFill>
        <p:spPr>
          <a:xfrm>
            <a:off x="658813" y="4652963"/>
            <a:ext cx="1789603" cy="176106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Ended/Closed Ended Questions</a:t>
            </a:r>
            <a:endParaRPr lang="en-US" dirty="0"/>
          </a:p>
        </p:txBody>
      </p:sp>
      <p:sp>
        <p:nvSpPr>
          <p:cNvPr id="3" name="Content Placeholder 2"/>
          <p:cNvSpPr>
            <a:spLocks noGrp="1"/>
          </p:cNvSpPr>
          <p:nvPr>
            <p:ph idx="1"/>
          </p:nvPr>
        </p:nvSpPr>
        <p:spPr>
          <a:xfrm>
            <a:off x="658813" y="2286000"/>
            <a:ext cx="8163453" cy="4165600"/>
          </a:xfrm>
        </p:spPr>
        <p:txBody>
          <a:bodyPr>
            <a:normAutofit lnSpcReduction="10000"/>
          </a:bodyPr>
          <a:lstStyle/>
          <a:p>
            <a:r>
              <a:rPr lang="en-US" dirty="0" smtClean="0"/>
              <a:t>Open ended questions are the ones with many possible answers (what is your favorite snack?  Where do you want to go for our next field trip?)</a:t>
            </a:r>
          </a:p>
          <a:p>
            <a:r>
              <a:rPr lang="en-US" dirty="0" smtClean="0"/>
              <a:t>Closed ended questions only have a specific answer the questioner is looking for from the </a:t>
            </a:r>
            <a:r>
              <a:rPr lang="en-US" dirty="0" err="1" smtClean="0"/>
              <a:t>questionee</a:t>
            </a:r>
            <a:r>
              <a:rPr lang="en-US" dirty="0" smtClean="0"/>
              <a:t>. (what is 2 + 2?  What is the color of an eggplant?)</a:t>
            </a:r>
          </a:p>
          <a:p>
            <a:r>
              <a:rPr lang="en-US" dirty="0" smtClean="0"/>
              <a:t>Open ended questions are better for kids, it puts much less pressure on them and allows for creativity</a:t>
            </a:r>
          </a:p>
          <a:p>
            <a:r>
              <a:rPr lang="en-US" dirty="0" smtClean="0"/>
              <a:t>Closed ended questions can be conversation stoppers.  If they feel they are being quizzed…they might not like you </a:t>
            </a:r>
            <a:r>
              <a:rPr lang="en-US" dirty="0" err="1" smtClean="0">
                <a:sym typeface="Wingdings"/>
              </a:rPr>
              <a:t></a:t>
            </a:r>
            <a:endParaRPr lang="en-US" dirty="0" smtClean="0"/>
          </a:p>
          <a:p>
            <a:r>
              <a:rPr lang="en-US" dirty="0" smtClean="0"/>
              <a:t>AND ALWAYS…we ask kids WAY too many questions.  Try to limit your questions and see if they speak with you more…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Talk</a:t>
            </a:r>
            <a:endParaRPr lang="en-US" dirty="0"/>
          </a:p>
        </p:txBody>
      </p:sp>
      <p:sp>
        <p:nvSpPr>
          <p:cNvPr id="3" name="Content Placeholder 2"/>
          <p:cNvSpPr>
            <a:spLocks noGrp="1"/>
          </p:cNvSpPr>
          <p:nvPr>
            <p:ph idx="1"/>
          </p:nvPr>
        </p:nvSpPr>
        <p:spPr>
          <a:xfrm>
            <a:off x="4199466" y="2286000"/>
            <a:ext cx="4284133" cy="3840163"/>
          </a:xfrm>
        </p:spPr>
        <p:txBody>
          <a:bodyPr>
            <a:normAutofit fontScale="92500" lnSpcReduction="20000"/>
          </a:bodyPr>
          <a:lstStyle/>
          <a:p>
            <a:r>
              <a:rPr lang="en-US" dirty="0" smtClean="0"/>
              <a:t>Describe what is going on to the child </a:t>
            </a:r>
          </a:p>
          <a:p>
            <a:r>
              <a:rPr lang="en-US" dirty="0" smtClean="0"/>
              <a:t>Definitely do this instead of just firing away questions if your buddy isn’t talking to you</a:t>
            </a:r>
          </a:p>
          <a:p>
            <a:r>
              <a:rPr lang="en-US" dirty="0" smtClean="0"/>
              <a:t>This will make you feel either insane or really dumb.</a:t>
            </a:r>
          </a:p>
          <a:p>
            <a:r>
              <a:rPr lang="en-US" dirty="0" smtClean="0"/>
              <a:t>But it works so do it when you can, anyway!</a:t>
            </a:r>
          </a:p>
          <a:p>
            <a:r>
              <a:rPr lang="en-US" dirty="0" err="1" smtClean="0"/>
              <a:t>Hampel</a:t>
            </a:r>
            <a:r>
              <a:rPr lang="en-US" dirty="0" smtClean="0"/>
              <a:t> </a:t>
            </a:r>
            <a:r>
              <a:rPr lang="en-US" dirty="0" smtClean="0"/>
              <a:t>will do some examples now.  So </a:t>
            </a:r>
            <a:r>
              <a:rPr lang="en-US" dirty="0" err="1" smtClean="0"/>
              <a:t>embarassing</a:t>
            </a:r>
            <a:r>
              <a:rPr lang="en-US" dirty="0" smtClean="0"/>
              <a:t>…but it really works with kids.  Promise!!!</a:t>
            </a:r>
            <a:endParaRPr lang="en-US" dirty="0"/>
          </a:p>
        </p:txBody>
      </p:sp>
      <p:pic>
        <p:nvPicPr>
          <p:cNvPr id="4" name="Picture 3" descr="images.jpeg"/>
          <p:cNvPicPr>
            <a:picLocks noChangeAspect="1"/>
          </p:cNvPicPr>
          <p:nvPr/>
        </p:nvPicPr>
        <p:blipFill>
          <a:blip r:embed="rId2"/>
          <a:stretch>
            <a:fillRect/>
          </a:stretch>
        </p:blipFill>
        <p:spPr>
          <a:xfrm>
            <a:off x="658813" y="3132667"/>
            <a:ext cx="3486475" cy="1970616"/>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2575</TotalTime>
  <Words>495</Words>
  <Application>Microsoft Macintosh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Codex</vt:lpstr>
      <vt:lpstr>Conversations with Kids!</vt:lpstr>
      <vt:lpstr>Receptive language</vt:lpstr>
      <vt:lpstr>Expressive Language</vt:lpstr>
      <vt:lpstr>Conversation Unspoken Rules</vt:lpstr>
      <vt:lpstr>Talking to…where???</vt:lpstr>
      <vt:lpstr>Eye Contact…Good?  </vt:lpstr>
      <vt:lpstr>Open Ended/Closed Ended Questions</vt:lpstr>
      <vt:lpstr>Information Talk</vt:lpstr>
    </vt:vector>
  </TitlesOfParts>
  <Company>Tigard-Tualatin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Conversations with Kids!</dc:title>
  <dc:creator>Teacher</dc:creator>
  <cp:lastModifiedBy>Teacher Tigard-Tualatin</cp:lastModifiedBy>
  <cp:revision>4</cp:revision>
  <dcterms:created xsi:type="dcterms:W3CDTF">2013-09-13T13:17:24Z</dcterms:created>
  <dcterms:modified xsi:type="dcterms:W3CDTF">2016-09-20T21:19:54Z</dcterms:modified>
</cp:coreProperties>
</file>