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5" r:id="rId4"/>
    <p:sldId id="269" r:id="rId5"/>
    <p:sldId id="270" r:id="rId6"/>
    <p:sldId id="263" r:id="rId7"/>
    <p:sldId id="271" r:id="rId8"/>
    <p:sldId id="272" r:id="rId9"/>
    <p:sldId id="268" r:id="rId10"/>
    <p:sldId id="273" r:id="rId11"/>
    <p:sldId id="276" r:id="rId12"/>
    <p:sldId id="274"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1160" y="2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744BC8-AA85-4933-B6B6-3BAC804AF8EB}" type="datetimeFigureOut">
              <a:rPr lang="en-US" smtClean="0"/>
              <a:t>9/22/17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F9B49-CF58-48A8-86E8-88D523641D79}" type="slidenum">
              <a:rPr lang="en-US" smtClean="0"/>
              <a:t>‹#›</a:t>
            </a:fld>
            <a:endParaRPr lang="en-US"/>
          </a:p>
        </p:txBody>
      </p:sp>
    </p:spTree>
    <p:extLst>
      <p:ext uri="{BB962C8B-B14F-4D97-AF65-F5344CB8AC3E}">
        <p14:creationId xmlns:p14="http://schemas.microsoft.com/office/powerpoint/2010/main" val="342211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44BC8-AA85-4933-B6B6-3BAC804AF8EB}" type="datetimeFigureOut">
              <a:rPr lang="en-US" smtClean="0"/>
              <a:t>9/22/17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F9B49-CF58-48A8-86E8-88D523641D79}" type="slidenum">
              <a:rPr lang="en-US" smtClean="0"/>
              <a:t>‹#›</a:t>
            </a:fld>
            <a:endParaRPr lang="en-US"/>
          </a:p>
        </p:txBody>
      </p:sp>
    </p:spTree>
    <p:extLst>
      <p:ext uri="{BB962C8B-B14F-4D97-AF65-F5344CB8AC3E}">
        <p14:creationId xmlns:p14="http://schemas.microsoft.com/office/powerpoint/2010/main" val="21078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44BC8-AA85-4933-B6B6-3BAC804AF8EB}" type="datetimeFigureOut">
              <a:rPr lang="en-US" smtClean="0"/>
              <a:t>9/22/17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F9B49-CF58-48A8-86E8-88D523641D79}" type="slidenum">
              <a:rPr lang="en-US" smtClean="0"/>
              <a:t>‹#›</a:t>
            </a:fld>
            <a:endParaRPr lang="en-US"/>
          </a:p>
        </p:txBody>
      </p:sp>
    </p:spTree>
    <p:extLst>
      <p:ext uri="{BB962C8B-B14F-4D97-AF65-F5344CB8AC3E}">
        <p14:creationId xmlns:p14="http://schemas.microsoft.com/office/powerpoint/2010/main" val="4270803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44BC8-AA85-4933-B6B6-3BAC804AF8EB}" type="datetimeFigureOut">
              <a:rPr lang="en-US" smtClean="0"/>
              <a:t>9/22/17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F9B49-CF58-48A8-86E8-88D523641D79}" type="slidenum">
              <a:rPr lang="en-US" smtClean="0"/>
              <a:t>‹#›</a:t>
            </a:fld>
            <a:endParaRPr lang="en-US"/>
          </a:p>
        </p:txBody>
      </p:sp>
    </p:spTree>
    <p:extLst>
      <p:ext uri="{BB962C8B-B14F-4D97-AF65-F5344CB8AC3E}">
        <p14:creationId xmlns:p14="http://schemas.microsoft.com/office/powerpoint/2010/main" val="80627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44BC8-AA85-4933-B6B6-3BAC804AF8EB}" type="datetimeFigureOut">
              <a:rPr lang="en-US" smtClean="0"/>
              <a:t>9/22/17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F9B49-CF58-48A8-86E8-88D523641D79}" type="slidenum">
              <a:rPr lang="en-US" smtClean="0"/>
              <a:t>‹#›</a:t>
            </a:fld>
            <a:endParaRPr lang="en-US"/>
          </a:p>
        </p:txBody>
      </p:sp>
    </p:spTree>
    <p:extLst>
      <p:ext uri="{BB962C8B-B14F-4D97-AF65-F5344CB8AC3E}">
        <p14:creationId xmlns:p14="http://schemas.microsoft.com/office/powerpoint/2010/main" val="64018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44BC8-AA85-4933-B6B6-3BAC804AF8EB}" type="datetimeFigureOut">
              <a:rPr lang="en-US" smtClean="0"/>
              <a:t>9/22/17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F9B49-CF58-48A8-86E8-88D523641D79}" type="slidenum">
              <a:rPr lang="en-US" smtClean="0"/>
              <a:t>‹#›</a:t>
            </a:fld>
            <a:endParaRPr lang="en-US"/>
          </a:p>
        </p:txBody>
      </p:sp>
    </p:spTree>
    <p:extLst>
      <p:ext uri="{BB962C8B-B14F-4D97-AF65-F5344CB8AC3E}">
        <p14:creationId xmlns:p14="http://schemas.microsoft.com/office/powerpoint/2010/main" val="186834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44BC8-AA85-4933-B6B6-3BAC804AF8EB}" type="datetimeFigureOut">
              <a:rPr lang="en-US" smtClean="0"/>
              <a:t>9/22/17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0F9B49-CF58-48A8-86E8-88D523641D79}" type="slidenum">
              <a:rPr lang="en-US" smtClean="0"/>
              <a:t>‹#›</a:t>
            </a:fld>
            <a:endParaRPr lang="en-US"/>
          </a:p>
        </p:txBody>
      </p:sp>
    </p:spTree>
    <p:extLst>
      <p:ext uri="{BB962C8B-B14F-4D97-AF65-F5344CB8AC3E}">
        <p14:creationId xmlns:p14="http://schemas.microsoft.com/office/powerpoint/2010/main" val="281550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44BC8-AA85-4933-B6B6-3BAC804AF8EB}" type="datetimeFigureOut">
              <a:rPr lang="en-US" smtClean="0"/>
              <a:t>9/22/17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0F9B49-CF58-48A8-86E8-88D523641D79}" type="slidenum">
              <a:rPr lang="en-US" smtClean="0"/>
              <a:t>‹#›</a:t>
            </a:fld>
            <a:endParaRPr lang="en-US"/>
          </a:p>
        </p:txBody>
      </p:sp>
    </p:spTree>
    <p:extLst>
      <p:ext uri="{BB962C8B-B14F-4D97-AF65-F5344CB8AC3E}">
        <p14:creationId xmlns:p14="http://schemas.microsoft.com/office/powerpoint/2010/main" val="191370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44BC8-AA85-4933-B6B6-3BAC804AF8EB}" type="datetimeFigureOut">
              <a:rPr lang="en-US" smtClean="0"/>
              <a:t>9/22/17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0F9B49-CF58-48A8-86E8-88D523641D79}" type="slidenum">
              <a:rPr lang="en-US" smtClean="0"/>
              <a:t>‹#›</a:t>
            </a:fld>
            <a:endParaRPr lang="en-US"/>
          </a:p>
        </p:txBody>
      </p:sp>
    </p:spTree>
    <p:extLst>
      <p:ext uri="{BB962C8B-B14F-4D97-AF65-F5344CB8AC3E}">
        <p14:creationId xmlns:p14="http://schemas.microsoft.com/office/powerpoint/2010/main" val="262794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44BC8-AA85-4933-B6B6-3BAC804AF8EB}" type="datetimeFigureOut">
              <a:rPr lang="en-US" smtClean="0"/>
              <a:t>9/22/17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F9B49-CF58-48A8-86E8-88D523641D79}" type="slidenum">
              <a:rPr lang="en-US" smtClean="0"/>
              <a:t>‹#›</a:t>
            </a:fld>
            <a:endParaRPr lang="en-US"/>
          </a:p>
        </p:txBody>
      </p:sp>
    </p:spTree>
    <p:extLst>
      <p:ext uri="{BB962C8B-B14F-4D97-AF65-F5344CB8AC3E}">
        <p14:creationId xmlns:p14="http://schemas.microsoft.com/office/powerpoint/2010/main" val="362156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44BC8-AA85-4933-B6B6-3BAC804AF8EB}" type="datetimeFigureOut">
              <a:rPr lang="en-US" smtClean="0"/>
              <a:t>9/22/17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F9B49-CF58-48A8-86E8-88D523641D79}" type="slidenum">
              <a:rPr lang="en-US" smtClean="0"/>
              <a:t>‹#›</a:t>
            </a:fld>
            <a:endParaRPr lang="en-US"/>
          </a:p>
        </p:txBody>
      </p:sp>
    </p:spTree>
    <p:extLst>
      <p:ext uri="{BB962C8B-B14F-4D97-AF65-F5344CB8AC3E}">
        <p14:creationId xmlns:p14="http://schemas.microsoft.com/office/powerpoint/2010/main" val="31755447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44BC8-AA85-4933-B6B6-3BAC804AF8EB}" type="datetimeFigureOut">
              <a:rPr lang="en-US" smtClean="0"/>
              <a:t>9/22/17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F9B49-CF58-48A8-86E8-88D523641D79}" type="slidenum">
              <a:rPr lang="en-US" smtClean="0"/>
              <a:t>‹#›</a:t>
            </a:fld>
            <a:endParaRPr lang="en-US"/>
          </a:p>
        </p:txBody>
      </p:sp>
    </p:spTree>
    <p:extLst>
      <p:ext uri="{BB962C8B-B14F-4D97-AF65-F5344CB8AC3E}">
        <p14:creationId xmlns:p14="http://schemas.microsoft.com/office/powerpoint/2010/main" val="81917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m8pbmbfeoH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url?sa=i&amp;rct=j&amp;q=volcanoes+for+kids&amp;source=images&amp;cd=&amp;cad=rja&amp;docid=SVLvvOV4Gy1ZuM&amp;tbnid=BT4ltMgtDibngM:&amp;ved=0CAUQjRw&amp;url=http://www.dragoart.com/tuts/1090/1/1/how-to-draw-a-volcano.htm&amp;ei=chF2UZ79JeWjiAKIxIHYCA&amp;bvm=bv.45580626,d.cGE&amp;psig=AFQjCNERkiHIWCxro6HZ7ZDNTNj9ynz7LQ&amp;ust=1366778571680212" TargetMode="Externa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XWg-ZrV3wP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Valuing </a:t>
            </a:r>
            <a:r>
              <a:rPr lang="en-US" dirty="0" smtClean="0"/>
              <a:t>Each Child and Their Family</a:t>
            </a:r>
            <a:endParaRPr lang="en-US" dirty="0"/>
          </a:p>
        </p:txBody>
      </p:sp>
    </p:spTree>
    <p:extLst>
      <p:ext uri="{BB962C8B-B14F-4D97-AF65-F5344CB8AC3E}">
        <p14:creationId xmlns:p14="http://schemas.microsoft.com/office/powerpoint/2010/main" val="42246806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a:t>
            </a:r>
            <a:r>
              <a:rPr lang="en-US" i="1" dirty="0" smtClean="0"/>
              <a:t>My</a:t>
            </a:r>
            <a:r>
              <a:rPr lang="en-US" dirty="0" smtClean="0"/>
              <a:t> identity matter?”</a:t>
            </a:r>
            <a:endParaRPr lang="en-US" dirty="0"/>
          </a:p>
        </p:txBody>
      </p:sp>
      <p:sp>
        <p:nvSpPr>
          <p:cNvPr id="3" name="Content Placeholder 2"/>
          <p:cNvSpPr>
            <a:spLocks noGrp="1"/>
          </p:cNvSpPr>
          <p:nvPr>
            <p:ph idx="1"/>
          </p:nvPr>
        </p:nvSpPr>
        <p:spPr/>
        <p:txBody>
          <a:bodyPr/>
          <a:lstStyle/>
          <a:p>
            <a:pPr marL="0" indent="0">
              <a:buNone/>
            </a:pPr>
            <a:r>
              <a:rPr lang="en-US" dirty="0" smtClean="0"/>
              <a:t>Children will watch every move you make.  </a:t>
            </a:r>
          </a:p>
          <a:p>
            <a:pPr marL="0" indent="0">
              <a:buNone/>
            </a:pPr>
            <a:endParaRPr lang="en-US" dirty="0"/>
          </a:p>
          <a:p>
            <a:pPr marL="0" indent="0">
              <a:buNone/>
            </a:pPr>
            <a:r>
              <a:rPr lang="en-US" dirty="0" smtClean="0"/>
              <a:t>They learn about themselves through what they are taught and through observation.</a:t>
            </a:r>
          </a:p>
          <a:p>
            <a:pPr marL="0" indent="0">
              <a:buNone/>
            </a:pPr>
            <a:endParaRPr lang="en-US" dirty="0"/>
          </a:p>
          <a:p>
            <a:pPr marL="0" indent="0">
              <a:buNone/>
            </a:pPr>
            <a:r>
              <a:rPr lang="en-US" i="1" dirty="0" smtClean="0"/>
              <a:t>Is what you are modeling (acting, talking, </a:t>
            </a:r>
            <a:r>
              <a:rPr lang="en-US" i="1" dirty="0" err="1" smtClean="0"/>
              <a:t>etc</a:t>
            </a:r>
            <a:r>
              <a:rPr lang="en-US" i="1" dirty="0" smtClean="0"/>
              <a:t>) </a:t>
            </a:r>
            <a:r>
              <a:rPr lang="en-US" i="1" dirty="0" smtClean="0"/>
              <a:t>What do </a:t>
            </a:r>
            <a:r>
              <a:rPr lang="en-US" i="1" dirty="0" smtClean="0"/>
              <a:t>the parents want their children learning?</a:t>
            </a:r>
            <a:endParaRPr lang="en-US" i="1" dirty="0"/>
          </a:p>
        </p:txBody>
      </p:sp>
    </p:spTree>
    <p:extLst>
      <p:ext uri="{BB962C8B-B14F-4D97-AF65-F5344CB8AC3E}">
        <p14:creationId xmlns:p14="http://schemas.microsoft.com/office/powerpoint/2010/main" val="8635298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Books &amp; Family Diversity</a:t>
            </a:r>
            <a:endParaRPr lang="en-US" dirty="0"/>
          </a:p>
        </p:txBody>
      </p:sp>
      <p:pic>
        <p:nvPicPr>
          <p:cNvPr id="4" name="Picture 3"/>
          <p:cNvPicPr>
            <a:picLocks noChangeAspect="1"/>
          </p:cNvPicPr>
          <p:nvPr/>
        </p:nvPicPr>
        <p:blipFill>
          <a:blip r:embed="rId2"/>
          <a:stretch>
            <a:fillRect/>
          </a:stretch>
        </p:blipFill>
        <p:spPr>
          <a:xfrm>
            <a:off x="77932" y="1152525"/>
            <a:ext cx="2247900" cy="2266950"/>
          </a:xfrm>
          <a:prstGeom prst="rect">
            <a:avLst/>
          </a:prstGeom>
        </p:spPr>
      </p:pic>
      <p:pic>
        <p:nvPicPr>
          <p:cNvPr id="5" name="Picture 4"/>
          <p:cNvPicPr>
            <a:picLocks noChangeAspect="1"/>
          </p:cNvPicPr>
          <p:nvPr/>
        </p:nvPicPr>
        <p:blipFill>
          <a:blip r:embed="rId3"/>
          <a:stretch>
            <a:fillRect/>
          </a:stretch>
        </p:blipFill>
        <p:spPr>
          <a:xfrm>
            <a:off x="5636635" y="1118394"/>
            <a:ext cx="2247900" cy="2247900"/>
          </a:xfrm>
          <a:prstGeom prst="rect">
            <a:avLst/>
          </a:prstGeom>
        </p:spPr>
      </p:pic>
      <p:pic>
        <p:nvPicPr>
          <p:cNvPr id="6" name="Picture 5"/>
          <p:cNvPicPr>
            <a:picLocks noChangeAspect="1"/>
          </p:cNvPicPr>
          <p:nvPr/>
        </p:nvPicPr>
        <p:blipFill>
          <a:blip r:embed="rId4"/>
          <a:stretch>
            <a:fillRect/>
          </a:stretch>
        </p:blipFill>
        <p:spPr>
          <a:xfrm>
            <a:off x="338570" y="3122613"/>
            <a:ext cx="2247900" cy="2647950"/>
          </a:xfrm>
          <a:prstGeom prst="rect">
            <a:avLst/>
          </a:prstGeom>
        </p:spPr>
      </p:pic>
      <p:pic>
        <p:nvPicPr>
          <p:cNvPr id="7" name="Picture 6"/>
          <p:cNvPicPr>
            <a:picLocks noChangeAspect="1"/>
          </p:cNvPicPr>
          <p:nvPr/>
        </p:nvPicPr>
        <p:blipFill>
          <a:blip r:embed="rId5"/>
          <a:stretch>
            <a:fillRect/>
          </a:stretch>
        </p:blipFill>
        <p:spPr>
          <a:xfrm>
            <a:off x="2586470" y="1189327"/>
            <a:ext cx="2247900" cy="2247900"/>
          </a:xfrm>
          <a:prstGeom prst="rect">
            <a:avLst/>
          </a:prstGeom>
        </p:spPr>
      </p:pic>
      <p:pic>
        <p:nvPicPr>
          <p:cNvPr id="8" name="Picture 7"/>
          <p:cNvPicPr>
            <a:picLocks noChangeAspect="1"/>
          </p:cNvPicPr>
          <p:nvPr/>
        </p:nvPicPr>
        <p:blipFill>
          <a:blip r:embed="rId6"/>
          <a:stretch>
            <a:fillRect/>
          </a:stretch>
        </p:blipFill>
        <p:spPr>
          <a:xfrm>
            <a:off x="3587460" y="2763548"/>
            <a:ext cx="3028950" cy="2971800"/>
          </a:xfrm>
          <a:prstGeom prst="rect">
            <a:avLst/>
          </a:prstGeom>
        </p:spPr>
      </p:pic>
      <p:pic>
        <p:nvPicPr>
          <p:cNvPr id="9" name="Picture 8"/>
          <p:cNvPicPr>
            <a:picLocks noChangeAspect="1"/>
          </p:cNvPicPr>
          <p:nvPr/>
        </p:nvPicPr>
        <p:blipFill>
          <a:blip r:embed="rId7"/>
          <a:stretch>
            <a:fillRect/>
          </a:stretch>
        </p:blipFill>
        <p:spPr>
          <a:xfrm>
            <a:off x="1712335" y="4692361"/>
            <a:ext cx="2476500" cy="2085975"/>
          </a:xfrm>
          <a:prstGeom prst="rect">
            <a:avLst/>
          </a:prstGeom>
        </p:spPr>
      </p:pic>
      <p:pic>
        <p:nvPicPr>
          <p:cNvPr id="10" name="Picture 9"/>
          <p:cNvPicPr>
            <a:picLocks noChangeAspect="1"/>
          </p:cNvPicPr>
          <p:nvPr/>
        </p:nvPicPr>
        <p:blipFill>
          <a:blip r:embed="rId8"/>
          <a:stretch>
            <a:fillRect/>
          </a:stretch>
        </p:blipFill>
        <p:spPr>
          <a:xfrm>
            <a:off x="6096000" y="4539672"/>
            <a:ext cx="2781757" cy="2160588"/>
          </a:xfrm>
          <a:prstGeom prst="rect">
            <a:avLst/>
          </a:prstGeom>
        </p:spPr>
      </p:pic>
    </p:spTree>
    <p:extLst>
      <p:ext uri="{BB962C8B-B14F-4D97-AF65-F5344CB8AC3E}">
        <p14:creationId xmlns:p14="http://schemas.microsoft.com/office/powerpoint/2010/main" val="268390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Poems</a:t>
            </a:r>
            <a:endParaRPr lang="en-US" dirty="0"/>
          </a:p>
        </p:txBody>
      </p:sp>
      <p:sp>
        <p:nvSpPr>
          <p:cNvPr id="3" name="Content Placeholder 2"/>
          <p:cNvSpPr>
            <a:spLocks noGrp="1"/>
          </p:cNvSpPr>
          <p:nvPr>
            <p:ph idx="1"/>
          </p:nvPr>
        </p:nvSpPr>
        <p:spPr>
          <a:xfrm>
            <a:off x="1219200" y="1828800"/>
            <a:ext cx="6324600" cy="1371600"/>
          </a:xfrm>
        </p:spPr>
        <p:txBody>
          <a:bodyPr/>
          <a:lstStyle/>
          <a:p>
            <a:r>
              <a:rPr lang="en-US" dirty="0" smtClean="0"/>
              <a:t>10 statements starting with “I Am”</a:t>
            </a:r>
          </a:p>
          <a:p>
            <a:pPr lvl="1"/>
            <a:r>
              <a:rPr lang="en-US" dirty="0" smtClean="0"/>
              <a:t>At least 5 should be “deep” culture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338" y="2957513"/>
            <a:ext cx="4485462" cy="336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65413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509" y="2125223"/>
            <a:ext cx="7696200" cy="2246769"/>
          </a:xfrm>
          <a:prstGeom prst="rect">
            <a:avLst/>
          </a:prstGeom>
        </p:spPr>
        <p:txBody>
          <a:bodyPr wrap="square">
            <a:spAutoFit/>
          </a:bodyPr>
          <a:lstStyle/>
          <a:p>
            <a:pPr algn="ctr"/>
            <a:r>
              <a:rPr lang="en-US" sz="2800" b="1" dirty="0" smtClean="0"/>
              <a:t>Culture</a:t>
            </a:r>
            <a:r>
              <a:rPr lang="en-US" sz="2800" dirty="0" smtClean="0"/>
              <a:t> is an integrated pattern of knowledge, beliefs and behavior that weaves a group of people together. These patterns and beliefs guide children in how to behave and interact within their family and community.</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371992"/>
            <a:ext cx="3257550" cy="216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8" y="4579681"/>
            <a:ext cx="3387113" cy="174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6700"/>
            <a:ext cx="328091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3243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703" y="197069"/>
            <a:ext cx="8005781" cy="954107"/>
          </a:xfrm>
          <a:prstGeom prst="rect">
            <a:avLst/>
          </a:prstGeom>
          <a:noFill/>
        </p:spPr>
        <p:txBody>
          <a:bodyPr wrap="none" rtlCol="0">
            <a:spAutoFit/>
          </a:bodyPr>
          <a:lstStyle/>
          <a:p>
            <a:r>
              <a:rPr lang="en-US" sz="2800" dirty="0" smtClean="0">
                <a:latin typeface="Bernard MT Condensed" panose="02050806060905020404" pitchFamily="18" charset="0"/>
              </a:rPr>
              <a:t>Is the acquired pair of glasses through which we see life.</a:t>
            </a:r>
          </a:p>
          <a:p>
            <a:r>
              <a:rPr lang="en-US" sz="2800" dirty="0" smtClean="0">
                <a:latin typeface="Bernard MT Condensed" panose="02050806060905020404" pitchFamily="18" charset="0"/>
              </a:rPr>
              <a:t>-</a:t>
            </a:r>
            <a:r>
              <a:rPr lang="en-US" sz="2800" dirty="0" err="1" smtClean="0">
                <a:latin typeface="Bernard MT Condensed" panose="02050806060905020404" pitchFamily="18" charset="0"/>
              </a:rPr>
              <a:t>Mrarek</a:t>
            </a:r>
            <a:r>
              <a:rPr lang="en-US" sz="2800" dirty="0" smtClean="0">
                <a:latin typeface="Bernard MT Condensed" panose="02050806060905020404" pitchFamily="18" charset="0"/>
              </a:rPr>
              <a:t> A. Morocco</a:t>
            </a:r>
            <a:endParaRPr lang="en-US" sz="2800" dirty="0">
              <a:latin typeface="Bernard MT Condensed" panose="02050806060905020404" pitchFamily="18" charset="0"/>
            </a:endParaRPr>
          </a:p>
        </p:txBody>
      </p:sp>
      <p:sp>
        <p:nvSpPr>
          <p:cNvPr id="3" name="Rectangle 2"/>
          <p:cNvSpPr/>
          <p:nvPr/>
        </p:nvSpPr>
        <p:spPr>
          <a:xfrm>
            <a:off x="228600" y="3886200"/>
            <a:ext cx="2971800" cy="1323439"/>
          </a:xfrm>
          <a:prstGeom prst="rect">
            <a:avLst/>
          </a:prstGeom>
        </p:spPr>
        <p:txBody>
          <a:bodyPr wrap="square">
            <a:spAutoFit/>
          </a:bodyPr>
          <a:lstStyle/>
          <a:p>
            <a:r>
              <a:rPr lang="en-US" sz="2000" dirty="0">
                <a:latin typeface="Andalus" panose="02020603050405020304" pitchFamily="18" charset="-78"/>
                <a:cs typeface="Andalus" panose="02020603050405020304" pitchFamily="18" charset="-78"/>
                <a:hlinkClick r:id="rId2"/>
              </a:rPr>
              <a:t>https://</a:t>
            </a:r>
            <a:r>
              <a:rPr lang="en-US" sz="2000" dirty="0" smtClean="0">
                <a:latin typeface="Andalus" panose="02020603050405020304" pitchFamily="18" charset="-78"/>
                <a:cs typeface="Andalus" panose="02020603050405020304" pitchFamily="18" charset="-78"/>
                <a:hlinkClick r:id="rId2"/>
              </a:rPr>
              <a:t>www.youtube.com/watch?v=m8pbmbfeoHs</a:t>
            </a:r>
            <a:endParaRPr lang="en-US" sz="2000" dirty="0" smtClean="0">
              <a:latin typeface="Andalus" panose="02020603050405020304" pitchFamily="18" charset="-78"/>
              <a:cs typeface="Andalus" panose="02020603050405020304" pitchFamily="18" charset="-78"/>
            </a:endParaRPr>
          </a:p>
          <a:p>
            <a:endParaRPr lang="en-US" sz="2000" dirty="0">
              <a:latin typeface="Andalus" panose="02020603050405020304" pitchFamily="18" charset="-78"/>
              <a:cs typeface="Andalus" panose="02020603050405020304" pitchFamily="18" charset="-78"/>
            </a:endParaRPr>
          </a:p>
        </p:txBody>
      </p:sp>
      <p:sp>
        <p:nvSpPr>
          <p:cNvPr id="4" name="Rectangle 3"/>
          <p:cNvSpPr/>
          <p:nvPr/>
        </p:nvSpPr>
        <p:spPr>
          <a:xfrm>
            <a:off x="4175234" y="1287316"/>
            <a:ext cx="4572000" cy="1200329"/>
          </a:xfrm>
          <a:prstGeom prst="rect">
            <a:avLst/>
          </a:prstGeom>
        </p:spPr>
        <p:txBody>
          <a:bodyPr>
            <a:spAutoFit/>
          </a:bodyPr>
          <a:lstStyle/>
          <a:p>
            <a:r>
              <a:rPr lang="en-US" sz="2400" dirty="0">
                <a:latin typeface="Goudy Old Style" panose="02020502050305020303" pitchFamily="18" charset="0"/>
              </a:rPr>
              <a:t>A nation's culture resides in the hearts and in the soul of its people.</a:t>
            </a:r>
          </a:p>
          <a:p>
            <a:r>
              <a:rPr lang="en-US" sz="2400" dirty="0" smtClean="0">
                <a:latin typeface="Goudy Old Style" panose="02020502050305020303" pitchFamily="18" charset="0"/>
              </a:rPr>
              <a:t>--Mahatma Gandhi</a:t>
            </a:r>
            <a:endParaRPr lang="en-US" sz="2400" dirty="0">
              <a:latin typeface="Goudy Old Style" panose="02020502050305020303" pitchFamily="18" charset="0"/>
            </a:endParaRPr>
          </a:p>
        </p:txBody>
      </p:sp>
      <p:sp>
        <p:nvSpPr>
          <p:cNvPr id="5" name="Rectangle 4"/>
          <p:cNvSpPr/>
          <p:nvPr/>
        </p:nvSpPr>
        <p:spPr>
          <a:xfrm>
            <a:off x="0" y="1295400"/>
            <a:ext cx="3886200" cy="1938992"/>
          </a:xfrm>
          <a:prstGeom prst="rect">
            <a:avLst/>
          </a:prstGeom>
        </p:spPr>
        <p:txBody>
          <a:bodyPr wrap="square">
            <a:spAutoFit/>
          </a:bodyPr>
          <a:lstStyle/>
          <a:p>
            <a:r>
              <a:rPr lang="en-US" sz="2400" dirty="0">
                <a:latin typeface="Forte" panose="03060902040502070203" pitchFamily="66" charset="0"/>
              </a:rPr>
              <a:t>You don't have to burn books to destroy a culture. Just get people to stop reading them.</a:t>
            </a:r>
          </a:p>
          <a:p>
            <a:r>
              <a:rPr lang="en-US" sz="2400" dirty="0" smtClean="0">
                <a:latin typeface="Forte" panose="03060902040502070203" pitchFamily="66" charset="0"/>
              </a:rPr>
              <a:t>~Ray Bradbury</a:t>
            </a:r>
            <a:endParaRPr lang="en-US" sz="2400" dirty="0">
              <a:latin typeface="Forte" panose="03060902040502070203" pitchFamily="66" charset="0"/>
            </a:endParaRPr>
          </a:p>
        </p:txBody>
      </p:sp>
      <p:sp>
        <p:nvSpPr>
          <p:cNvPr id="6" name="Rectangle 5"/>
          <p:cNvSpPr/>
          <p:nvPr/>
        </p:nvSpPr>
        <p:spPr>
          <a:xfrm>
            <a:off x="3276600" y="2667000"/>
            <a:ext cx="5220741" cy="3970318"/>
          </a:xfrm>
          <a:prstGeom prst="rect">
            <a:avLst/>
          </a:prstGeom>
        </p:spPr>
        <p:txBody>
          <a:bodyPr wrap="square">
            <a:spAutoFit/>
          </a:bodyPr>
          <a:lstStyle/>
          <a:p>
            <a:r>
              <a:rPr lang="en-US" sz="2800" dirty="0">
                <a:latin typeface="Gill Sans MT Ext Condensed Bold" panose="020B0902020104020203" pitchFamily="34" charset="0"/>
              </a:rPr>
              <a:t>We seldom realize, for example that our most private thoughts and emotions are not actually our own. For we think in terms of languages and images which we did not invent, but which were given to us by our society.” </a:t>
            </a:r>
          </a:p>
          <a:p>
            <a:r>
              <a:rPr lang="en-US" sz="2800" dirty="0">
                <a:latin typeface="Gill Sans MT Ext Condensed Bold" panose="020B0902020104020203" pitchFamily="34" charset="0"/>
              </a:rPr>
              <a:t>― Alan W. Watts</a:t>
            </a:r>
          </a:p>
        </p:txBody>
      </p:sp>
    </p:spTree>
    <p:extLst>
      <p:ext uri="{BB962C8B-B14F-4D97-AF65-F5344CB8AC3E}">
        <p14:creationId xmlns:p14="http://schemas.microsoft.com/office/powerpoint/2010/main" val="37911118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785" y="23812"/>
            <a:ext cx="5887915" cy="683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8427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http://www.dragoart.com/tuts/pics/9/1090/4865/how-to-draw-a-volcano-step-4.jpg">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1000"/>
            <a:ext cx="5791199" cy="6324600"/>
          </a:xfrm>
          <a:prstGeom prst="rect">
            <a:avLst/>
          </a:prstGeom>
          <a:noFill/>
        </p:spPr>
      </p:pic>
      <p:sp>
        <p:nvSpPr>
          <p:cNvPr id="3" name="Text Box 31"/>
          <p:cNvSpPr txBox="1"/>
          <p:nvPr/>
        </p:nvSpPr>
        <p:spPr>
          <a:xfrm>
            <a:off x="3048000" y="5181600"/>
            <a:ext cx="2895600" cy="12954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effectLst/>
                <a:latin typeface="Comic Sans MS"/>
                <a:ea typeface="Times New Roman"/>
              </a:rPr>
              <a:t>Language      Values   Showing emotion</a:t>
            </a:r>
            <a:endParaRPr lang="en-US" sz="1400" dirty="0">
              <a:effectLst/>
              <a:latin typeface="Times New Roman"/>
              <a:ea typeface="Times New Roman"/>
            </a:endParaRPr>
          </a:p>
          <a:p>
            <a:pPr marL="0" marR="0" algn="ctr">
              <a:spcBef>
                <a:spcPts val="0"/>
              </a:spcBef>
              <a:spcAft>
                <a:spcPts val="0"/>
              </a:spcAft>
            </a:pPr>
            <a:r>
              <a:rPr lang="en-US" sz="1000" b="1" dirty="0">
                <a:effectLst/>
                <a:latin typeface="Comic Sans MS"/>
                <a:ea typeface="Times New Roman"/>
              </a:rPr>
              <a:t>Extended family relationships</a:t>
            </a:r>
            <a:endParaRPr lang="en-US" sz="1400" dirty="0">
              <a:effectLst/>
              <a:latin typeface="Times New Roman"/>
              <a:ea typeface="Times New Roman"/>
            </a:endParaRPr>
          </a:p>
          <a:p>
            <a:pPr marL="0" marR="0" algn="ctr">
              <a:spcBef>
                <a:spcPts val="0"/>
              </a:spcBef>
              <a:spcAft>
                <a:spcPts val="0"/>
              </a:spcAft>
            </a:pPr>
            <a:r>
              <a:rPr lang="en-US" sz="1000" b="1" dirty="0">
                <a:effectLst/>
                <a:latin typeface="Comic Sans MS"/>
                <a:ea typeface="Times New Roman"/>
              </a:rPr>
              <a:t>Work (who does what, where)</a:t>
            </a:r>
            <a:endParaRPr lang="en-US" sz="1400" dirty="0">
              <a:effectLst/>
              <a:latin typeface="Times New Roman"/>
              <a:ea typeface="Times New Roman"/>
            </a:endParaRPr>
          </a:p>
          <a:p>
            <a:pPr marL="0" marR="0" algn="ctr">
              <a:spcBef>
                <a:spcPts val="0"/>
              </a:spcBef>
              <a:spcAft>
                <a:spcPts val="0"/>
              </a:spcAft>
            </a:pPr>
            <a:r>
              <a:rPr lang="en-US" sz="1000" b="1" dirty="0">
                <a:effectLst/>
                <a:latin typeface="Comic Sans MS"/>
                <a:ea typeface="Times New Roman"/>
              </a:rPr>
              <a:t>Housing arrangements        Religion</a:t>
            </a:r>
            <a:endParaRPr lang="en-US" sz="1400" dirty="0">
              <a:effectLst/>
              <a:latin typeface="Times New Roman"/>
              <a:ea typeface="Times New Roman"/>
            </a:endParaRPr>
          </a:p>
          <a:p>
            <a:pPr marL="0" marR="0" algn="ctr">
              <a:spcBef>
                <a:spcPts val="0"/>
              </a:spcBef>
              <a:spcAft>
                <a:spcPts val="0"/>
              </a:spcAft>
            </a:pPr>
            <a:r>
              <a:rPr lang="en-US" sz="1000" b="1" dirty="0">
                <a:effectLst/>
                <a:latin typeface="Comic Sans MS"/>
                <a:ea typeface="Times New Roman"/>
              </a:rPr>
              <a:t>Community connection    Health Care</a:t>
            </a:r>
            <a:endParaRPr lang="en-US" sz="1400" dirty="0">
              <a:effectLst/>
              <a:latin typeface="Times New Roman"/>
              <a:ea typeface="Times New Roman"/>
            </a:endParaRPr>
          </a:p>
          <a:p>
            <a:pPr marL="0" marR="0" algn="ctr">
              <a:spcBef>
                <a:spcPts val="0"/>
              </a:spcBef>
              <a:spcAft>
                <a:spcPts val="0"/>
              </a:spcAft>
            </a:pPr>
            <a:r>
              <a:rPr lang="en-US" sz="1000" b="1" dirty="0">
                <a:effectLst/>
                <a:latin typeface="Comic Sans MS"/>
                <a:ea typeface="Times New Roman"/>
              </a:rPr>
              <a:t>Intergenerational relationships</a:t>
            </a:r>
            <a:endParaRPr lang="en-US" sz="1400" dirty="0">
              <a:effectLst/>
              <a:latin typeface="Times New Roman"/>
              <a:ea typeface="Times New Roman"/>
            </a:endParaRPr>
          </a:p>
          <a:p>
            <a:pPr marL="0" marR="0" algn="ctr">
              <a:spcBef>
                <a:spcPts val="0"/>
              </a:spcBef>
              <a:spcAft>
                <a:spcPts val="0"/>
              </a:spcAft>
            </a:pPr>
            <a:r>
              <a:rPr lang="en-US" sz="1000" b="1" dirty="0">
                <a:effectLst/>
                <a:latin typeface="Comic Sans MS"/>
                <a:ea typeface="Times New Roman"/>
              </a:rPr>
              <a:t>Historic events   gender roles</a:t>
            </a:r>
            <a:endParaRPr lang="en-US" sz="1400" dirty="0">
              <a:effectLst/>
              <a:latin typeface="Times New Roman"/>
              <a:ea typeface="Times New Roman"/>
            </a:endParaRPr>
          </a:p>
          <a:p>
            <a:pPr marL="0" marR="0" algn="ctr">
              <a:spcBef>
                <a:spcPts val="0"/>
              </a:spcBef>
              <a:spcAft>
                <a:spcPts val="0"/>
              </a:spcAft>
            </a:pPr>
            <a:r>
              <a:rPr lang="en-US" sz="1000" b="1" dirty="0">
                <a:effectLst/>
                <a:latin typeface="Comic Sans MS"/>
                <a:ea typeface="Times New Roman"/>
              </a:rPr>
              <a:t>Role of children</a:t>
            </a:r>
            <a:endParaRPr lang="en-US" sz="1400" dirty="0">
              <a:effectLst/>
              <a:latin typeface="Times New Roman"/>
              <a:ea typeface="Times New Roman"/>
            </a:endParaRPr>
          </a:p>
          <a:p>
            <a:pPr marL="0" marR="0">
              <a:spcBef>
                <a:spcPts val="0"/>
              </a:spcBef>
              <a:spcAft>
                <a:spcPts val="0"/>
              </a:spcAft>
            </a:pPr>
            <a:r>
              <a:rPr lang="en-US" sz="1000" b="1" dirty="0">
                <a:effectLst/>
                <a:latin typeface="Comic Sans MS"/>
                <a:ea typeface="Times New Roman"/>
              </a:rPr>
              <a:t> </a:t>
            </a:r>
            <a:endParaRPr lang="en-US" sz="1200" dirty="0">
              <a:effectLst/>
              <a:latin typeface="Times New Roman"/>
              <a:ea typeface="Times New Roman"/>
            </a:endParaRPr>
          </a:p>
        </p:txBody>
      </p:sp>
      <p:sp>
        <p:nvSpPr>
          <p:cNvPr id="4" name="Text Box 30"/>
          <p:cNvSpPr txBox="1"/>
          <p:nvPr/>
        </p:nvSpPr>
        <p:spPr>
          <a:xfrm rot="16200000">
            <a:off x="2109788" y="3833813"/>
            <a:ext cx="1352550" cy="3905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i="1" u="sng" dirty="0">
                <a:effectLst/>
                <a:latin typeface="Comic Sans MS"/>
                <a:ea typeface="Times New Roman"/>
              </a:rPr>
              <a:t>Deep Culture</a:t>
            </a:r>
            <a:endParaRPr lang="en-US" sz="1200" dirty="0">
              <a:effectLst/>
              <a:latin typeface="Times New Roman"/>
              <a:ea typeface="Times New Roman"/>
            </a:endParaRPr>
          </a:p>
        </p:txBody>
      </p:sp>
      <p:sp>
        <p:nvSpPr>
          <p:cNvPr id="5" name="Text Box 22"/>
          <p:cNvSpPr txBox="1"/>
          <p:nvPr/>
        </p:nvSpPr>
        <p:spPr>
          <a:xfrm>
            <a:off x="1838325" y="1371600"/>
            <a:ext cx="1438275" cy="4000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i="1" u="sng" dirty="0" smtClean="0">
                <a:effectLst/>
                <a:latin typeface="Times New Roman"/>
                <a:ea typeface="Times New Roman"/>
              </a:rPr>
              <a:t>Surface Culture</a:t>
            </a:r>
            <a:endParaRPr lang="en-US" sz="1400" dirty="0">
              <a:effectLst/>
              <a:latin typeface="Times New Roman"/>
              <a:ea typeface="Times New Roman"/>
            </a:endParaRPr>
          </a:p>
        </p:txBody>
      </p:sp>
    </p:spTree>
    <p:extLst>
      <p:ext uri="{BB962C8B-B14F-4D97-AF65-F5344CB8AC3E}">
        <p14:creationId xmlns:p14="http://schemas.microsoft.com/office/powerpoint/2010/main" val="24066940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305800" cy="4247317"/>
          </a:xfrm>
          <a:prstGeom prst="rect">
            <a:avLst/>
          </a:prstGeom>
          <a:noFill/>
        </p:spPr>
        <p:txBody>
          <a:bodyPr wrap="square" rtlCol="0">
            <a:spAutoFit/>
          </a:bodyPr>
          <a:lstStyle/>
          <a:p>
            <a:pPr algn="ctr"/>
            <a:r>
              <a:rPr lang="en-US" sz="3600" b="1" dirty="0" smtClean="0"/>
              <a:t>Self Identity</a:t>
            </a:r>
          </a:p>
          <a:p>
            <a:pPr algn="ctr"/>
            <a:endParaRPr lang="en-US" sz="2400" b="1" dirty="0" smtClean="0"/>
          </a:p>
          <a:p>
            <a:pPr marL="285750" indent="-285750">
              <a:buFont typeface="Arial" panose="020B0604020202020204" pitchFamily="34" charset="0"/>
              <a:buChar char="•"/>
            </a:pPr>
            <a:r>
              <a:rPr lang="en-US" sz="2400" dirty="0" smtClean="0"/>
              <a:t>Children need to develop a positive self-identity in order to thrive.</a:t>
            </a:r>
          </a:p>
          <a:p>
            <a:endParaRPr lang="en-US" sz="2400" dirty="0" smtClean="0"/>
          </a:p>
          <a:p>
            <a:pPr marL="285750" indent="-285750">
              <a:buFont typeface="Arial" panose="020B0604020202020204" pitchFamily="34" charset="0"/>
              <a:buChar char="•"/>
            </a:pPr>
            <a:r>
              <a:rPr lang="en-US" sz="2400" dirty="0" smtClean="0"/>
              <a:t>Children start developing a sense of who they are at birth.</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Relationships with family members, other adults and children, and friends and members of their community all play a key role in building their identities.</a:t>
            </a:r>
          </a:p>
          <a:p>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267200"/>
            <a:ext cx="21240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0029"/>
            <a:ext cx="1842867" cy="207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9049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http://www.southperthbaptist.org/images/multicultural.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292350" y="1386840"/>
            <a:ext cx="4140200" cy="3949700"/>
          </a:xfrm>
          <a:prstGeom prst="rect">
            <a:avLst/>
          </a:prstGeom>
          <a:noFill/>
        </p:spPr>
      </p:pic>
      <p:sp>
        <p:nvSpPr>
          <p:cNvPr id="3" name="Text Box 2"/>
          <p:cNvSpPr txBox="1">
            <a:spLocks noChangeArrowheads="1"/>
          </p:cNvSpPr>
          <p:nvPr/>
        </p:nvSpPr>
        <p:spPr bwMode="auto">
          <a:xfrm>
            <a:off x="2743200" y="5715000"/>
            <a:ext cx="3238500" cy="792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1200" b="1">
                <a:effectLst/>
                <a:latin typeface="Times New Roman"/>
                <a:ea typeface="Times New Roman"/>
              </a:rPr>
              <a:t>Social Class:</a:t>
            </a:r>
            <a:endParaRPr lang="en-US" sz="1200">
              <a:effectLst/>
              <a:latin typeface="Times New Roman"/>
              <a:ea typeface="Times New Roman"/>
            </a:endParaRPr>
          </a:p>
          <a:p>
            <a:pPr marL="0" marR="0">
              <a:spcBef>
                <a:spcPts val="0"/>
              </a:spcBef>
              <a:spcAft>
                <a:spcPts val="0"/>
              </a:spcAft>
            </a:pPr>
            <a:r>
              <a:rPr lang="en-US" sz="1200">
                <a:effectLst/>
                <a:latin typeface="Times New Roman"/>
                <a:ea typeface="Times New Roman"/>
              </a:rPr>
              <a:t>Poor, working class, middle class, owning class</a:t>
            </a:r>
          </a:p>
          <a:p>
            <a:pPr marL="0" marR="0">
              <a:spcBef>
                <a:spcPts val="0"/>
              </a:spcBef>
              <a:spcAft>
                <a:spcPts val="0"/>
              </a:spcAft>
            </a:pPr>
            <a:r>
              <a:rPr lang="en-US" sz="1200">
                <a:effectLst/>
                <a:latin typeface="Times New Roman"/>
                <a:ea typeface="Times New Roman"/>
              </a:rPr>
              <a:t>Income level</a:t>
            </a:r>
          </a:p>
          <a:p>
            <a:pPr marL="0" marR="0">
              <a:spcBef>
                <a:spcPts val="0"/>
              </a:spcBef>
              <a:spcAft>
                <a:spcPts val="0"/>
              </a:spcAft>
            </a:pPr>
            <a:r>
              <a:rPr lang="en-US" sz="1200">
                <a:effectLst/>
                <a:latin typeface="Times New Roman"/>
                <a:ea typeface="Times New Roman"/>
              </a:rPr>
              <a:t>Job(s) of family members; unemployment</a:t>
            </a:r>
          </a:p>
        </p:txBody>
      </p:sp>
      <p:sp>
        <p:nvSpPr>
          <p:cNvPr id="4" name="Text Box 9"/>
          <p:cNvSpPr txBox="1">
            <a:spLocks noChangeArrowheads="1"/>
          </p:cNvSpPr>
          <p:nvPr/>
        </p:nvSpPr>
        <p:spPr bwMode="auto">
          <a:xfrm>
            <a:off x="533400" y="5181600"/>
            <a:ext cx="1257300" cy="792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latin typeface="Times New Roman"/>
                <a:ea typeface="Times New Roman"/>
              </a:rPr>
              <a:t>Race/ethnicity:</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Mono-racial</a:t>
            </a:r>
          </a:p>
          <a:p>
            <a:pPr marL="0" marR="0">
              <a:spcBef>
                <a:spcPts val="0"/>
              </a:spcBef>
              <a:spcAft>
                <a:spcPts val="0"/>
              </a:spcAft>
            </a:pPr>
            <a:r>
              <a:rPr lang="en-US" sz="1200" dirty="0">
                <a:effectLst/>
                <a:latin typeface="Times New Roman"/>
                <a:ea typeface="Times New Roman"/>
              </a:rPr>
              <a:t>Multi/biracial</a:t>
            </a:r>
          </a:p>
          <a:p>
            <a:pPr marL="0" marR="0">
              <a:spcBef>
                <a:spcPts val="0"/>
              </a:spcBef>
              <a:spcAft>
                <a:spcPts val="0"/>
              </a:spcAft>
            </a:pPr>
            <a:r>
              <a:rPr lang="en-US" sz="1200" dirty="0">
                <a:effectLst/>
                <a:latin typeface="Times New Roman"/>
                <a:ea typeface="Times New Roman"/>
              </a:rPr>
              <a:t>Tribal identity</a:t>
            </a:r>
          </a:p>
        </p:txBody>
      </p:sp>
      <p:sp>
        <p:nvSpPr>
          <p:cNvPr id="5" name="Text Box 8"/>
          <p:cNvSpPr txBox="1">
            <a:spLocks noChangeArrowheads="1"/>
          </p:cNvSpPr>
          <p:nvPr/>
        </p:nvSpPr>
        <p:spPr bwMode="auto">
          <a:xfrm>
            <a:off x="390525" y="3971636"/>
            <a:ext cx="1743075"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latin typeface="Times New Roman"/>
                <a:ea typeface="Times New Roman"/>
              </a:rPr>
              <a:t>Gender:</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Sexism</a:t>
            </a:r>
          </a:p>
          <a:p>
            <a:pPr marL="0" marR="0">
              <a:spcBef>
                <a:spcPts val="0"/>
              </a:spcBef>
              <a:spcAft>
                <a:spcPts val="0"/>
              </a:spcAft>
            </a:pPr>
            <a:r>
              <a:rPr lang="en-US" sz="1200" dirty="0">
                <a:effectLst/>
                <a:latin typeface="Times New Roman"/>
                <a:ea typeface="Times New Roman"/>
              </a:rPr>
              <a:t>Unrealistic assumptions </a:t>
            </a:r>
          </a:p>
          <a:p>
            <a:pPr marL="0" marR="0">
              <a:spcBef>
                <a:spcPts val="0"/>
              </a:spcBef>
              <a:spcAft>
                <a:spcPts val="0"/>
              </a:spcAft>
            </a:pPr>
            <a:r>
              <a:rPr lang="en-US" sz="1200" dirty="0">
                <a:effectLst/>
                <a:latin typeface="Times New Roman"/>
                <a:ea typeface="Times New Roman"/>
              </a:rPr>
              <a:t>Sexual orientation</a:t>
            </a:r>
          </a:p>
          <a:p>
            <a:pPr marL="0" marR="0">
              <a:spcBef>
                <a:spcPts val="0"/>
              </a:spcBef>
              <a:spcAft>
                <a:spcPts val="0"/>
              </a:spcAft>
            </a:pPr>
            <a:r>
              <a:rPr lang="en-US" sz="1200" dirty="0">
                <a:effectLst/>
                <a:latin typeface="Times New Roman"/>
                <a:ea typeface="Times New Roman"/>
              </a:rPr>
              <a:t> </a:t>
            </a:r>
          </a:p>
        </p:txBody>
      </p:sp>
      <p:sp>
        <p:nvSpPr>
          <p:cNvPr id="6" name="Text Box 5"/>
          <p:cNvSpPr txBox="1">
            <a:spLocks noChangeArrowheads="1"/>
          </p:cNvSpPr>
          <p:nvPr/>
        </p:nvSpPr>
        <p:spPr bwMode="auto">
          <a:xfrm>
            <a:off x="390525" y="3023755"/>
            <a:ext cx="1400175" cy="617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latin typeface="Times New Roman"/>
                <a:ea typeface="Times New Roman"/>
              </a:rPr>
              <a:t>Age:</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Of children</a:t>
            </a:r>
          </a:p>
          <a:p>
            <a:pPr marL="0" marR="0">
              <a:spcBef>
                <a:spcPts val="0"/>
              </a:spcBef>
              <a:spcAft>
                <a:spcPts val="0"/>
              </a:spcAft>
            </a:pPr>
            <a:r>
              <a:rPr lang="en-US" sz="1200" dirty="0">
                <a:effectLst/>
                <a:latin typeface="Times New Roman"/>
                <a:ea typeface="Times New Roman"/>
              </a:rPr>
              <a:t>Of others in family</a:t>
            </a:r>
          </a:p>
        </p:txBody>
      </p:sp>
      <p:sp>
        <p:nvSpPr>
          <p:cNvPr id="7" name="Text Box 6"/>
          <p:cNvSpPr txBox="1">
            <a:spLocks noChangeArrowheads="1"/>
          </p:cNvSpPr>
          <p:nvPr/>
        </p:nvSpPr>
        <p:spPr bwMode="auto">
          <a:xfrm>
            <a:off x="457200" y="1695912"/>
            <a:ext cx="2046605" cy="8521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latin typeface="Times New Roman"/>
                <a:ea typeface="Times New Roman"/>
              </a:rPr>
              <a:t>Language:  </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Home Language</a:t>
            </a:r>
          </a:p>
          <a:p>
            <a:pPr marL="0" marR="0">
              <a:spcBef>
                <a:spcPts val="0"/>
              </a:spcBef>
              <a:spcAft>
                <a:spcPts val="0"/>
              </a:spcAft>
            </a:pPr>
            <a:r>
              <a:rPr lang="en-US" sz="1200" dirty="0">
                <a:effectLst/>
                <a:latin typeface="Times New Roman"/>
                <a:ea typeface="Times New Roman"/>
              </a:rPr>
              <a:t>English language learners</a:t>
            </a:r>
          </a:p>
          <a:p>
            <a:pPr marL="0" marR="0">
              <a:spcBef>
                <a:spcPts val="0"/>
              </a:spcBef>
              <a:spcAft>
                <a:spcPts val="0"/>
              </a:spcAft>
            </a:pPr>
            <a:r>
              <a:rPr lang="en-US" sz="1200" dirty="0">
                <a:effectLst/>
                <a:latin typeface="Times New Roman"/>
                <a:ea typeface="Times New Roman"/>
              </a:rPr>
              <a:t>Tribal language revitalization</a:t>
            </a:r>
          </a:p>
        </p:txBody>
      </p:sp>
      <p:sp>
        <p:nvSpPr>
          <p:cNvPr id="8" name="Text Box 7"/>
          <p:cNvSpPr txBox="1">
            <a:spLocks noChangeArrowheads="1"/>
          </p:cNvSpPr>
          <p:nvPr/>
        </p:nvSpPr>
        <p:spPr bwMode="auto">
          <a:xfrm>
            <a:off x="7315200" y="1695912"/>
            <a:ext cx="1466850" cy="792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latin typeface="Times New Roman"/>
                <a:ea typeface="Times New Roman"/>
              </a:rPr>
              <a:t>Temperament:</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Flexible</a:t>
            </a:r>
          </a:p>
          <a:p>
            <a:pPr marL="0" marR="0">
              <a:spcBef>
                <a:spcPts val="0"/>
              </a:spcBef>
              <a:spcAft>
                <a:spcPts val="0"/>
              </a:spcAft>
            </a:pPr>
            <a:r>
              <a:rPr lang="en-US" sz="1200" dirty="0">
                <a:effectLst/>
                <a:latin typeface="Times New Roman"/>
                <a:ea typeface="Times New Roman"/>
              </a:rPr>
              <a:t>Fearful/Cautious</a:t>
            </a:r>
          </a:p>
          <a:p>
            <a:pPr marL="0" marR="0">
              <a:spcBef>
                <a:spcPts val="0"/>
              </a:spcBef>
              <a:spcAft>
                <a:spcPts val="0"/>
              </a:spcAft>
            </a:pPr>
            <a:r>
              <a:rPr lang="en-US" sz="1200" dirty="0">
                <a:effectLst/>
                <a:latin typeface="Times New Roman"/>
                <a:ea typeface="Times New Roman"/>
              </a:rPr>
              <a:t>Feisty</a:t>
            </a:r>
          </a:p>
        </p:txBody>
      </p:sp>
      <p:sp>
        <p:nvSpPr>
          <p:cNvPr id="9" name="Text Box 17"/>
          <p:cNvSpPr txBox="1">
            <a:spLocks noChangeArrowheads="1"/>
          </p:cNvSpPr>
          <p:nvPr/>
        </p:nvSpPr>
        <p:spPr bwMode="auto">
          <a:xfrm>
            <a:off x="7467600" y="2667000"/>
            <a:ext cx="809625" cy="792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latin typeface="Times New Roman"/>
                <a:ea typeface="Times New Roman"/>
              </a:rPr>
              <a:t>Religion:</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Identity</a:t>
            </a:r>
          </a:p>
          <a:p>
            <a:pPr marL="0" marR="0">
              <a:spcBef>
                <a:spcPts val="0"/>
              </a:spcBef>
              <a:spcAft>
                <a:spcPts val="0"/>
              </a:spcAft>
            </a:pPr>
            <a:r>
              <a:rPr lang="en-US" sz="1200" dirty="0">
                <a:effectLst/>
                <a:latin typeface="Times New Roman"/>
                <a:ea typeface="Times New Roman"/>
              </a:rPr>
              <a:t>Traditions</a:t>
            </a:r>
          </a:p>
          <a:p>
            <a:pPr marL="0" marR="0">
              <a:spcBef>
                <a:spcPts val="0"/>
              </a:spcBef>
              <a:spcAft>
                <a:spcPts val="0"/>
              </a:spcAft>
            </a:pPr>
            <a:r>
              <a:rPr lang="en-US" sz="1200" dirty="0">
                <a:effectLst/>
                <a:latin typeface="Times New Roman"/>
                <a:ea typeface="Times New Roman"/>
              </a:rPr>
              <a:t>Holidays</a:t>
            </a:r>
          </a:p>
        </p:txBody>
      </p:sp>
      <p:sp>
        <p:nvSpPr>
          <p:cNvPr id="10" name="Text Box 4"/>
          <p:cNvSpPr txBox="1">
            <a:spLocks noChangeArrowheads="1"/>
          </p:cNvSpPr>
          <p:nvPr/>
        </p:nvSpPr>
        <p:spPr bwMode="auto">
          <a:xfrm>
            <a:off x="6932756" y="3920836"/>
            <a:ext cx="1590675" cy="1447800"/>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b="1" dirty="0">
                <a:effectLst/>
                <a:latin typeface="Times New Roman"/>
                <a:ea typeface="Times New Roman"/>
              </a:rPr>
              <a:t>Family History:</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National Origin</a:t>
            </a:r>
          </a:p>
          <a:p>
            <a:pPr marL="0" marR="0">
              <a:spcBef>
                <a:spcPts val="0"/>
              </a:spcBef>
              <a:spcAft>
                <a:spcPts val="0"/>
              </a:spcAft>
            </a:pPr>
            <a:r>
              <a:rPr lang="en-US" sz="1200" dirty="0">
                <a:effectLst/>
                <a:latin typeface="Times New Roman"/>
                <a:ea typeface="Times New Roman"/>
              </a:rPr>
              <a:t>Indigenous</a:t>
            </a:r>
          </a:p>
          <a:p>
            <a:pPr marL="0" marR="0">
              <a:spcBef>
                <a:spcPts val="0"/>
              </a:spcBef>
              <a:spcAft>
                <a:spcPts val="0"/>
              </a:spcAft>
            </a:pPr>
            <a:r>
              <a:rPr lang="en-US" sz="1200" dirty="0">
                <a:effectLst/>
                <a:latin typeface="Times New Roman"/>
                <a:ea typeface="Times New Roman"/>
              </a:rPr>
              <a:t>Immigrants</a:t>
            </a:r>
          </a:p>
          <a:p>
            <a:pPr marL="0" marR="0">
              <a:spcBef>
                <a:spcPts val="0"/>
              </a:spcBef>
              <a:spcAft>
                <a:spcPts val="0"/>
              </a:spcAft>
            </a:pPr>
            <a:r>
              <a:rPr lang="en-US" sz="1200" dirty="0">
                <a:effectLst/>
                <a:latin typeface="Times New Roman"/>
                <a:ea typeface="Times New Roman"/>
              </a:rPr>
              <a:t>Enslavement</a:t>
            </a:r>
          </a:p>
          <a:p>
            <a:pPr marL="0" marR="0">
              <a:spcBef>
                <a:spcPts val="0"/>
              </a:spcBef>
              <a:spcAft>
                <a:spcPts val="0"/>
              </a:spcAft>
            </a:pPr>
            <a:r>
              <a:rPr lang="en-US" sz="1200" dirty="0">
                <a:effectLst/>
                <a:latin typeface="Times New Roman"/>
                <a:ea typeface="Times New Roman"/>
              </a:rPr>
              <a:t>Incarceration</a:t>
            </a:r>
          </a:p>
          <a:p>
            <a:pPr marL="0" marR="0">
              <a:spcBef>
                <a:spcPts val="0"/>
              </a:spcBef>
              <a:spcAft>
                <a:spcPts val="0"/>
              </a:spcAft>
            </a:pPr>
            <a:r>
              <a:rPr lang="en-US" sz="1200" dirty="0">
                <a:effectLst/>
                <a:latin typeface="Times New Roman"/>
                <a:ea typeface="Times New Roman"/>
              </a:rPr>
              <a:t>Holocaust survival</a:t>
            </a:r>
          </a:p>
        </p:txBody>
      </p:sp>
      <p:sp>
        <p:nvSpPr>
          <p:cNvPr id="11" name="Text Box 15"/>
          <p:cNvSpPr txBox="1">
            <a:spLocks noChangeArrowheads="1"/>
          </p:cNvSpPr>
          <p:nvPr/>
        </p:nvSpPr>
        <p:spPr bwMode="auto">
          <a:xfrm>
            <a:off x="6242194" y="5318760"/>
            <a:ext cx="1485900" cy="792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a:effectLst/>
                <a:latin typeface="Times New Roman"/>
                <a:ea typeface="Times New Roman"/>
              </a:rPr>
              <a:t>Ability:</a:t>
            </a:r>
            <a:endParaRPr lang="en-US" sz="1200">
              <a:effectLst/>
              <a:latin typeface="Times New Roman"/>
              <a:ea typeface="Times New Roman"/>
            </a:endParaRPr>
          </a:p>
          <a:p>
            <a:pPr marL="0" marR="0">
              <a:spcBef>
                <a:spcPts val="0"/>
              </a:spcBef>
              <a:spcAft>
                <a:spcPts val="0"/>
              </a:spcAft>
            </a:pPr>
            <a:r>
              <a:rPr lang="en-US" sz="1200">
                <a:effectLst/>
                <a:latin typeface="Times New Roman"/>
                <a:ea typeface="Times New Roman"/>
              </a:rPr>
              <a:t>Disabilities</a:t>
            </a:r>
          </a:p>
          <a:p>
            <a:pPr marL="0" marR="0">
              <a:spcBef>
                <a:spcPts val="0"/>
              </a:spcBef>
              <a:spcAft>
                <a:spcPts val="0"/>
              </a:spcAft>
            </a:pPr>
            <a:r>
              <a:rPr lang="en-US" sz="1200">
                <a:effectLst/>
                <a:latin typeface="Times New Roman"/>
                <a:ea typeface="Times New Roman"/>
              </a:rPr>
              <a:t>Giftedness</a:t>
            </a:r>
          </a:p>
          <a:p>
            <a:pPr marL="0" marR="0">
              <a:spcBef>
                <a:spcPts val="0"/>
              </a:spcBef>
              <a:spcAft>
                <a:spcPts val="0"/>
              </a:spcAft>
            </a:pPr>
            <a:r>
              <a:rPr lang="en-US" sz="1200">
                <a:effectLst/>
                <a:latin typeface="Times New Roman"/>
                <a:ea typeface="Times New Roman"/>
              </a:rPr>
              <a:t>Typical development</a:t>
            </a:r>
          </a:p>
        </p:txBody>
      </p:sp>
      <p:sp>
        <p:nvSpPr>
          <p:cNvPr id="12" name="TextBox 11"/>
          <p:cNvSpPr txBox="1"/>
          <p:nvPr/>
        </p:nvSpPr>
        <p:spPr>
          <a:xfrm>
            <a:off x="1262062" y="609600"/>
            <a:ext cx="6466031" cy="584775"/>
          </a:xfrm>
          <a:prstGeom prst="rect">
            <a:avLst/>
          </a:prstGeom>
          <a:noFill/>
        </p:spPr>
        <p:txBody>
          <a:bodyPr wrap="square" rtlCol="0">
            <a:spAutoFit/>
          </a:bodyPr>
          <a:lstStyle/>
          <a:p>
            <a:pPr algn="ctr"/>
            <a:r>
              <a:rPr lang="en-US" sz="3200" b="1" dirty="0" smtClean="0"/>
              <a:t>Components of Human Diversity</a:t>
            </a:r>
            <a:endParaRPr lang="en-US" sz="3200" b="1" dirty="0"/>
          </a:p>
        </p:txBody>
      </p:sp>
    </p:spTree>
    <p:extLst>
      <p:ext uri="{BB962C8B-B14F-4D97-AF65-F5344CB8AC3E}">
        <p14:creationId xmlns:p14="http://schemas.microsoft.com/office/powerpoint/2010/main" val="4741151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Family Structures</a:t>
            </a:r>
            <a:endParaRPr lang="en-US" dirty="0"/>
          </a:p>
        </p:txBody>
      </p:sp>
      <p:sp>
        <p:nvSpPr>
          <p:cNvPr id="3" name="Content Placeholder 2"/>
          <p:cNvSpPr>
            <a:spLocks noGrp="1"/>
          </p:cNvSpPr>
          <p:nvPr>
            <p:ph idx="1"/>
          </p:nvPr>
        </p:nvSpPr>
        <p:spPr>
          <a:xfrm>
            <a:off x="457200" y="1219200"/>
            <a:ext cx="8229600" cy="5181600"/>
          </a:xfrm>
        </p:spPr>
        <p:txBody>
          <a:bodyPr>
            <a:normAutofit/>
          </a:bodyPr>
          <a:lstStyle/>
          <a:p>
            <a:pPr marL="0" indent="0">
              <a:buNone/>
            </a:pPr>
            <a:r>
              <a:rPr lang="en-US" sz="2400" i="1" dirty="0" smtClean="0"/>
              <a:t>Person or persons who have primary responsibility for the care, nurturing and upbringing of a child </a:t>
            </a:r>
            <a:r>
              <a:rPr lang="en-US" sz="2400" dirty="0" smtClean="0"/>
              <a:t>(definition for class purposes)</a:t>
            </a:r>
          </a:p>
          <a:p>
            <a:pPr marL="0" indent="0">
              <a:buNone/>
            </a:pPr>
            <a:endParaRPr lang="en-US" sz="1100" dirty="0" smtClean="0"/>
          </a:p>
          <a:p>
            <a:pPr marL="0" indent="0">
              <a:buNone/>
            </a:pPr>
            <a:r>
              <a:rPr lang="en-US" sz="2400" dirty="0" smtClean="0"/>
              <a:t>Family largely determines the way culture, heritage and traditions are transmitted across the generations</a:t>
            </a:r>
          </a:p>
          <a:p>
            <a:pPr marL="0" indent="0">
              <a:buNone/>
            </a:pPr>
            <a:endParaRPr lang="en-US" sz="1400" dirty="0" smtClean="0"/>
          </a:p>
          <a:p>
            <a:pPr marL="0" indent="0">
              <a:buNone/>
            </a:pPr>
            <a:r>
              <a:rPr lang="en-US" sz="2400" dirty="0" smtClean="0"/>
              <a:t>It is important to be open-minded when working with children and their families and to accept each family’s uniqueness.</a:t>
            </a:r>
          </a:p>
          <a:p>
            <a:pPr marL="0" indent="0">
              <a:buNone/>
            </a:pP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169969"/>
            <a:ext cx="3371850" cy="252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69969"/>
            <a:ext cx="3505200" cy="201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5110306"/>
            <a:ext cx="2667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7932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438400"/>
            <a:ext cx="7848600" cy="1384995"/>
          </a:xfrm>
          <a:prstGeom prst="rect">
            <a:avLst/>
          </a:prstGeom>
        </p:spPr>
        <p:txBody>
          <a:bodyPr wrap="square">
            <a:spAutoFit/>
          </a:bodyPr>
          <a:lstStyle/>
          <a:p>
            <a:pPr algn="ctr"/>
            <a:r>
              <a:rPr lang="en-US" sz="2800" dirty="0" smtClean="0"/>
              <a:t>“Supporting Cultural and Linguistic Diversity”</a:t>
            </a:r>
          </a:p>
          <a:p>
            <a:pPr algn="ctr"/>
            <a:endParaRPr lang="en-US" sz="2800" dirty="0" smtClean="0"/>
          </a:p>
          <a:p>
            <a:pPr algn="ctr"/>
            <a:r>
              <a:rPr lang="en-US" sz="2800" dirty="0" smtClean="0">
                <a:hlinkClick r:id="rId2"/>
              </a:rPr>
              <a:t>https://www.youtube.com/watch?v=XWg-ZrV3wPk</a:t>
            </a:r>
            <a:endParaRPr lang="en-US" sz="2800" dirty="0" smtClean="0"/>
          </a:p>
        </p:txBody>
      </p:sp>
    </p:spTree>
    <p:extLst>
      <p:ext uri="{BB962C8B-B14F-4D97-AF65-F5344CB8AC3E}">
        <p14:creationId xmlns:p14="http://schemas.microsoft.com/office/powerpoint/2010/main" val="8796677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503</Words>
  <Application>Microsoft Macintosh PowerPoint</Application>
  <PresentationFormat>On-screen Show (4:3)</PresentationFormat>
  <Paragraphs>88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Valuing Each Child and Their Family</vt:lpstr>
      <vt:lpstr>PowerPoint Presentation</vt:lpstr>
      <vt:lpstr>PowerPoint Presentation</vt:lpstr>
      <vt:lpstr>PowerPoint Presentation</vt:lpstr>
      <vt:lpstr>PowerPoint Presentation</vt:lpstr>
      <vt:lpstr>PowerPoint Presentation</vt:lpstr>
      <vt:lpstr>PowerPoint Presentation</vt:lpstr>
      <vt:lpstr>Family Structures</vt:lpstr>
      <vt:lpstr>PowerPoint Presentation</vt:lpstr>
      <vt:lpstr>“Why does My identity matter?”</vt:lpstr>
      <vt:lpstr>Children’s Books &amp; Family Diversity</vt:lpstr>
      <vt:lpstr>I Am Poems</vt:lpstr>
    </vt:vector>
  </TitlesOfParts>
  <Company>Vancouver School District #37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ITS</dc:creator>
  <cp:lastModifiedBy>Teacher Tigard-Tualatin</cp:lastModifiedBy>
  <cp:revision>20</cp:revision>
  <dcterms:created xsi:type="dcterms:W3CDTF">2014-09-13T04:05:00Z</dcterms:created>
  <dcterms:modified xsi:type="dcterms:W3CDTF">2017-09-22T14:46:47Z</dcterms:modified>
</cp:coreProperties>
</file>