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6" r:id="rId3"/>
    <p:sldId id="261" r:id="rId4"/>
    <p:sldId id="264" r:id="rId5"/>
    <p:sldId id="268" r:id="rId6"/>
    <p:sldId id="263" r:id="rId7"/>
    <p:sldId id="257" r:id="rId8"/>
    <p:sldId id="258" r:id="rId9"/>
    <p:sldId id="260" r:id="rId10"/>
    <p:sldId id="265" r:id="rId11"/>
    <p:sldId id="262" r:id="rId12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3C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513" autoAdjust="0"/>
  </p:normalViewPr>
  <p:slideViewPr>
    <p:cSldViewPr>
      <p:cViewPr>
        <p:scale>
          <a:sx n="76" d="100"/>
          <a:sy n="76" d="100"/>
        </p:scale>
        <p:origin x="-912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D58245-6928-42BA-9C1E-67871DA908D0}" type="datetimeFigureOut">
              <a:rPr lang="nb-NO" smtClean="0"/>
              <a:pPr/>
              <a:t>10/31/17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8A503F-826B-4054-BA52-29674AE459C5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73793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i="0" baseline="0" noProof="0" dirty="0" smtClean="0"/>
              <a:t>Russian psychologist</a:t>
            </a:r>
          </a:p>
          <a:p>
            <a:r>
              <a:rPr lang="en-US" i="0" baseline="0" noProof="0" dirty="0" smtClean="0"/>
              <a:t>Died  young, at 38 = his research was not finished</a:t>
            </a:r>
          </a:p>
          <a:p>
            <a:r>
              <a:rPr lang="en-US" i="0" baseline="0" noProof="0" dirty="0" smtClean="0"/>
              <a:t>Not especially recognized while he lived</a:t>
            </a:r>
          </a:p>
          <a:p>
            <a:r>
              <a:rPr lang="en-US" i="0" baseline="0" noProof="0" dirty="0" smtClean="0"/>
              <a:t>His theories have continued to grow in influence since his death, particularly in the field of </a:t>
            </a:r>
            <a:r>
              <a:rPr lang="en-US" b="1" i="0" u="sng" baseline="0" noProof="0" dirty="0" smtClean="0"/>
              <a:t>developmental and educational psychology</a:t>
            </a:r>
            <a:endParaRPr lang="en-US" b="1" i="0" u="sng" noProof="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A503F-826B-4054-BA52-29674AE459C5}" type="slidenum">
              <a:rPr lang="nb-NO" smtClean="0"/>
              <a:pPr/>
              <a:t>1</a:t>
            </a:fld>
            <a:endParaRPr lang="nb-NO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noProof="0" dirty="0" smtClean="0"/>
              <a:t>If</a:t>
            </a:r>
            <a:r>
              <a:rPr lang="en-US" b="1" baseline="0" noProof="0" dirty="0" smtClean="0"/>
              <a:t> language learning is social – LITERACY EVENTS such as pretend play and story time are valuable resources</a:t>
            </a:r>
          </a:p>
          <a:p>
            <a:endParaRPr lang="en-US" b="1" noProof="0" dirty="0" smtClean="0"/>
          </a:p>
          <a:p>
            <a:r>
              <a:rPr lang="en-US" noProof="0" dirty="0" smtClean="0"/>
              <a:t>Pretend play = </a:t>
            </a:r>
            <a:r>
              <a:rPr lang="en-US" b="1" noProof="0" dirty="0" smtClean="0"/>
              <a:t>developing a vocabulary that allows them to </a:t>
            </a:r>
            <a:r>
              <a:rPr lang="en-US" b="1" u="sng" noProof="0" dirty="0" smtClean="0"/>
              <a:t>name</a:t>
            </a:r>
            <a:r>
              <a:rPr lang="en-US" b="1" u="none" noProof="0" dirty="0" smtClean="0"/>
              <a:t> </a:t>
            </a:r>
            <a:r>
              <a:rPr lang="en-US" b="1" noProof="0" dirty="0" smtClean="0"/>
              <a:t>and </a:t>
            </a:r>
            <a:r>
              <a:rPr lang="en-US" b="1" u="sng" noProof="0" dirty="0" smtClean="0"/>
              <a:t>navigate</a:t>
            </a:r>
            <a:r>
              <a:rPr lang="en-US" b="1" noProof="0" dirty="0" smtClean="0"/>
              <a:t> and </a:t>
            </a:r>
            <a:r>
              <a:rPr lang="en-US" b="1" u="sng" noProof="0" dirty="0" smtClean="0"/>
              <a:t>communicate</a:t>
            </a:r>
            <a:r>
              <a:rPr lang="en-US" b="1" noProof="0" dirty="0" smtClean="0"/>
              <a:t> in the world</a:t>
            </a:r>
            <a:r>
              <a:rPr lang="en-US" b="1" baseline="0" noProof="0" dirty="0" smtClean="0"/>
              <a:t> around them</a:t>
            </a:r>
          </a:p>
          <a:p>
            <a:r>
              <a:rPr lang="en-US" baseline="0" noProof="0" dirty="0" smtClean="0"/>
              <a:t>                     information from the external world is transformed and internalized through language</a:t>
            </a:r>
          </a:p>
          <a:p>
            <a:r>
              <a:rPr lang="en-US" baseline="0" noProof="0" dirty="0" smtClean="0"/>
              <a:t>	  the children take on different roles and language uses </a:t>
            </a:r>
          </a:p>
          <a:p>
            <a:endParaRPr lang="en-US" baseline="0" noProof="0" dirty="0" smtClean="0"/>
          </a:p>
          <a:p>
            <a:r>
              <a:rPr lang="en-US" baseline="0" noProof="0" dirty="0" smtClean="0"/>
              <a:t>Story time = </a:t>
            </a:r>
            <a:r>
              <a:rPr lang="en-US" sz="1200" i="0" noProof="0" dirty="0" smtClean="0"/>
              <a:t>Model by reading aloud </a:t>
            </a:r>
            <a:r>
              <a:rPr lang="en-US" sz="1200" i="0" noProof="0" dirty="0" smtClean="0">
                <a:sym typeface="Wingdings" pitchFamily="2" charset="2"/>
              </a:rPr>
              <a:t>  Increasing participation by the child Internalization of the skill</a:t>
            </a:r>
            <a:r>
              <a:rPr lang="en-US" sz="1200" i="0" baseline="0" noProof="0" dirty="0" smtClean="0">
                <a:sym typeface="Wingdings" pitchFamily="2" charset="2"/>
              </a:rPr>
              <a:t> of reading</a:t>
            </a:r>
          </a:p>
          <a:p>
            <a:r>
              <a:rPr lang="en-US" sz="1200" i="0" baseline="0" noProof="0" dirty="0" smtClean="0">
                <a:sym typeface="Wingdings" pitchFamily="2" charset="2"/>
              </a:rPr>
              <a:t>Life-to-text / Text-to-life interaction means to link the text to the child’s life and experiences</a:t>
            </a:r>
            <a:br>
              <a:rPr lang="en-US" sz="1200" i="0" baseline="0" noProof="0" dirty="0" smtClean="0">
                <a:sym typeface="Wingdings" pitchFamily="2" charset="2"/>
              </a:rPr>
            </a:br>
            <a:r>
              <a:rPr lang="en-US" sz="1200" i="1" baseline="0" noProof="0" dirty="0" smtClean="0">
                <a:sym typeface="Wingdings" pitchFamily="2" charset="2"/>
              </a:rPr>
              <a:t>a range of other things (in addition to reading) are also taught – such as knowledge of grammar, language structure, narrative structure etc.</a:t>
            </a:r>
            <a:endParaRPr lang="en-US" i="0" baseline="0" noProof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A503F-826B-4054-BA52-29674AE459C5}" type="slidenum">
              <a:rPr lang="nb-NO" smtClean="0"/>
              <a:pPr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49301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A503F-826B-4054-BA52-29674AE459C5}" type="slidenum">
              <a:rPr lang="nb-NO" smtClean="0"/>
              <a:pPr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82295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Cognition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is a group of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mental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processes – 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such as learning,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producing and understanding language, problem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solving</a:t>
            </a:r>
            <a:br>
              <a:rPr lang="en-US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Social and cultural contexts = 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home, ethnicity, city, social groups etc.</a:t>
            </a:r>
            <a:endParaRPr lang="en-US" sz="1200" b="1" i="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A503F-826B-4054-BA52-29674AE459C5}" type="slidenum">
              <a:rPr lang="nb-NO" smtClean="0"/>
              <a:pPr/>
              <a:t>3</a:t>
            </a:fld>
            <a:endParaRPr lang="nb-N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Central</a:t>
            </a:r>
            <a:r>
              <a:rPr lang="en-US" sz="1200" b="0" i="0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principle that children learn through social transmission</a:t>
            </a:r>
          </a:p>
          <a:p>
            <a:r>
              <a:rPr lang="en-US" sz="1200" b="0" i="0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cognitive apprenticeship between someone more and someone less skilled</a:t>
            </a:r>
          </a:p>
          <a:p>
            <a:endParaRPr lang="en-US" sz="1200" b="0" i="0" kern="1200" baseline="0" noProof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Children are not considered passive and uninterested in learning – they are curious and actively involved in their learning, in discovering new things and developing their understanding of the world around them – sorting new skills and ideas in an expanding network of mental schemas (categories)</a:t>
            </a:r>
            <a:endParaRPr lang="en-US" sz="1200" b="0" i="0" kern="1200" noProof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A503F-826B-4054-BA52-29674AE459C5}" type="slidenum">
              <a:rPr lang="nb-NO" smtClean="0"/>
              <a:pPr/>
              <a:t>4</a:t>
            </a:fld>
            <a:endParaRPr lang="nb-N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="0" i="0" kern="1200" noProof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A503F-826B-4054-BA52-29674AE459C5}" type="slidenum">
              <a:rPr lang="nb-NO" smtClean="0"/>
              <a:pPr/>
              <a:t>5</a:t>
            </a:fld>
            <a:endParaRPr lang="nb-N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dirty="0" smtClean="0"/>
              <a:t>Since</a:t>
            </a:r>
            <a:r>
              <a:rPr lang="en-US" sz="1200" b="1" i="0" baseline="0" dirty="0" smtClean="0"/>
              <a:t> social transmission is so important – LANGUAGE is something children learn from parents/surroundings through social interaction</a:t>
            </a:r>
          </a:p>
          <a:p>
            <a:endParaRPr lang="en-US" sz="1200" i="1" dirty="0" smtClean="0"/>
          </a:p>
          <a:p>
            <a:r>
              <a:rPr lang="en-US" sz="1200" b="1" i="0" dirty="0" smtClean="0"/>
              <a:t>Language then plays a central role in the </a:t>
            </a:r>
            <a:r>
              <a:rPr lang="en-US" sz="1200" b="1" i="0" u="sng" dirty="0" smtClean="0"/>
              <a:t>mental / </a:t>
            </a:r>
            <a:r>
              <a:rPr lang="en-US" sz="1200" b="1" i="0" u="sng" dirty="0" err="1" smtClean="0"/>
              <a:t>cogntive</a:t>
            </a:r>
            <a:r>
              <a:rPr lang="en-US" sz="1200" b="1" i="0" u="sng" dirty="0" smtClean="0"/>
              <a:t> </a:t>
            </a:r>
            <a:r>
              <a:rPr lang="en-US" sz="1200" b="1" i="0" dirty="0" smtClean="0"/>
              <a:t>development</a:t>
            </a:r>
            <a:r>
              <a:rPr lang="en-US" sz="1200" b="1" i="0" baseline="0" dirty="0" smtClean="0"/>
              <a:t> </a:t>
            </a:r>
            <a:r>
              <a:rPr lang="en-US" sz="1200" b="1" i="0" u="sng" baseline="0" dirty="0" smtClean="0"/>
              <a:t>of children</a:t>
            </a:r>
            <a:r>
              <a:rPr lang="en-US" sz="1200" b="1" i="1" u="sng" baseline="0" dirty="0" smtClean="0"/>
              <a:t/>
            </a:r>
            <a:br>
              <a:rPr lang="en-US" sz="1200" b="1" i="1" u="sng" baseline="0" dirty="0" smtClean="0"/>
            </a:br>
            <a:r>
              <a:rPr lang="en-US" sz="1200" i="1" dirty="0" smtClean="0"/>
              <a:t>The most important tool of thought</a:t>
            </a:r>
            <a:br>
              <a:rPr lang="en-US" sz="1200" i="1" dirty="0" smtClean="0"/>
            </a:br>
            <a:r>
              <a:rPr lang="en-US" sz="1200" i="1" dirty="0" smtClean="0"/>
              <a:t>The</a:t>
            </a:r>
            <a:r>
              <a:rPr lang="en-US" sz="1200" i="1" baseline="0" dirty="0" smtClean="0"/>
              <a:t> m</a:t>
            </a:r>
            <a:r>
              <a:rPr lang="en-US" sz="1200" i="1" dirty="0" smtClean="0"/>
              <a:t>ain means by which adults transmit information to children</a:t>
            </a:r>
          </a:p>
          <a:p>
            <a:endParaRPr lang="en-US" sz="1200" i="1" dirty="0" smtClean="0"/>
          </a:p>
          <a:p>
            <a:r>
              <a:rPr lang="en-US" sz="1200" i="0" dirty="0" smtClean="0"/>
              <a:t>Children</a:t>
            </a:r>
            <a:r>
              <a:rPr lang="en-US" sz="1200" i="0" baseline="0" dirty="0" smtClean="0"/>
              <a:t> start out talking to themselves when problem-solving / working on a new task or skills – </a:t>
            </a:r>
            <a:r>
              <a:rPr lang="en-US" sz="1200" i="1" baseline="0" dirty="0" smtClean="0"/>
              <a:t>mimicking their parents’ explanations, and step-by-steps</a:t>
            </a:r>
            <a:r>
              <a:rPr lang="en-US" sz="1200" i="0" baseline="0" dirty="0" smtClean="0"/>
              <a:t/>
            </a:r>
            <a:br>
              <a:rPr lang="en-US" sz="1200" i="0" baseline="0" dirty="0" smtClean="0"/>
            </a:br>
            <a:r>
              <a:rPr lang="en-US" sz="1200" i="0" baseline="0" dirty="0" smtClean="0"/>
              <a:t>These out-loud comments are transformed into internal speech as the child's skill increases</a:t>
            </a:r>
            <a:endParaRPr lang="en-US" sz="1200" i="0" dirty="0" smtClean="0"/>
          </a:p>
          <a:p>
            <a:endParaRPr lang="en-US" sz="1200" i="1" dirty="0" smtClean="0"/>
          </a:p>
          <a:p>
            <a:r>
              <a:rPr lang="en-US" sz="1200" i="1" dirty="0" smtClean="0"/>
              <a:t>talk out loud when problem-solving / learning something new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helps children guide themselves through tasks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 children become more efficient and skilled, these out-loud comments transform to internalized thoughts</a:t>
            </a:r>
          </a:p>
          <a:p>
            <a:endParaRPr lang="nb-NO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A503F-826B-4054-BA52-29674AE459C5}" type="slidenum">
              <a:rPr lang="nb-NO" smtClean="0"/>
              <a:pPr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750116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baseline="0" noProof="0" dirty="0" smtClean="0"/>
              <a:t>CAN’T</a:t>
            </a:r>
            <a:r>
              <a:rPr lang="en-US" baseline="0" noProof="0" dirty="0" smtClean="0"/>
              <a:t> = What can’t be learnt yet – </a:t>
            </a:r>
            <a:r>
              <a:rPr lang="en-US" i="1" baseline="0" noProof="0" dirty="0" smtClean="0"/>
              <a:t>can’t learn a 1st grade 8th grade math</a:t>
            </a:r>
            <a:endParaRPr lang="en-US" i="1" noProof="0" dirty="0" smtClean="0"/>
          </a:p>
          <a:p>
            <a:r>
              <a:rPr lang="en-US" b="1" noProof="0" dirty="0" smtClean="0"/>
              <a:t>CAN</a:t>
            </a:r>
            <a:r>
              <a:rPr lang="en-US" b="1" baseline="0" noProof="0" dirty="0" smtClean="0"/>
              <a:t> DO ALONE </a:t>
            </a:r>
            <a:r>
              <a:rPr lang="en-US" baseline="0" noProof="0" dirty="0" smtClean="0"/>
              <a:t>= What is known, can do unaided</a:t>
            </a:r>
          </a:p>
          <a:p>
            <a:r>
              <a:rPr lang="en-US" b="1" baseline="0" noProof="0" dirty="0" smtClean="0"/>
              <a:t>ZPD</a:t>
            </a:r>
            <a:r>
              <a:rPr lang="en-US" baseline="0" noProof="0" dirty="0" smtClean="0"/>
              <a:t> = Skills too difficult to master on his/her own, just beyond abilities, but can be done with guidance and encouragement from someone more knowledgeable, </a:t>
            </a:r>
            <a:r>
              <a:rPr lang="en-US" b="1" baseline="0" noProof="0" dirty="0" smtClean="0"/>
              <a:t>with </a:t>
            </a:r>
            <a:r>
              <a:rPr lang="en-US" b="1" u="sng" baseline="0" noProof="0" dirty="0" smtClean="0"/>
              <a:t>SOCIAL SCAFFOLDING</a:t>
            </a:r>
            <a:br>
              <a:rPr lang="en-US" b="1" u="sng" baseline="0" noProof="0" dirty="0" smtClean="0"/>
            </a:br>
            <a:endParaRPr lang="en-US" b="1" u="sng" baseline="0" noProof="0" dirty="0" smtClean="0"/>
          </a:p>
          <a:p>
            <a:r>
              <a:rPr lang="en-US" b="1" u="none" baseline="0" noProof="0" dirty="0" smtClean="0"/>
              <a:t>= </a:t>
            </a:r>
            <a:r>
              <a:rPr lang="en-US" b="1" baseline="0" noProof="0" dirty="0" smtClean="0"/>
              <a:t>Social interaction a MUST for development of the ZPD</a:t>
            </a:r>
          </a:p>
          <a:p>
            <a:endParaRPr lang="en-US" baseline="0" noProof="0" dirty="0" smtClean="0"/>
          </a:p>
          <a:p>
            <a:r>
              <a:rPr lang="en-US" i="1" baseline="0" noProof="0" dirty="0" smtClean="0"/>
              <a:t>As a teacher / mentor your role is to identify the tasks children can fulfill in the ZPD, and then co-construct knowledge through a process of guided participation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A503F-826B-4054-BA52-29674AE459C5}" type="slidenum">
              <a:rPr lang="nb-NO" smtClean="0"/>
              <a:pPr/>
              <a:t>7</a:t>
            </a:fld>
            <a:endParaRPr lang="nb-NO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i="0" baseline="0" noProof="0" dirty="0" smtClean="0"/>
              <a:t>Another central term in </a:t>
            </a:r>
            <a:r>
              <a:rPr lang="en-US" b="1" i="0" baseline="0" noProof="0" dirty="0" err="1" smtClean="0"/>
              <a:t>Vygotskian</a:t>
            </a:r>
            <a:r>
              <a:rPr lang="en-US" b="1" i="0" baseline="0" noProof="0" dirty="0" smtClean="0"/>
              <a:t> thinking</a:t>
            </a:r>
            <a:br>
              <a:rPr lang="en-US" b="1" i="0" baseline="0" noProof="0" dirty="0" smtClean="0"/>
            </a:br>
            <a:r>
              <a:rPr lang="en-US" b="1" i="0" baseline="0" noProof="0" dirty="0" smtClean="0"/>
              <a:t>Very much related to the ZPD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baseline="0" noProof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baseline="0" noProof="0" dirty="0" smtClean="0"/>
              <a:t>Guided participation </a:t>
            </a:r>
            <a:r>
              <a:rPr lang="en-US" baseline="0" noProof="0" dirty="0" smtClean="0"/>
              <a:t>– give directions + engage through prompts, questions, adjustment of tempo / difficulty level</a:t>
            </a:r>
            <a:br>
              <a:rPr lang="en-US" baseline="0" noProof="0" dirty="0" smtClean="0"/>
            </a:br>
            <a:r>
              <a:rPr lang="en-US" baseline="0" noProof="0" dirty="0" smtClean="0"/>
              <a:t/>
            </a:r>
            <a:br>
              <a:rPr lang="en-US" baseline="0" noProof="0" dirty="0" smtClean="0"/>
            </a:br>
            <a:r>
              <a:rPr lang="en-US" b="1" baseline="0" noProof="0" dirty="0" smtClean="0"/>
              <a:t>Model the skill – coach the child in how to perform the skill – fade as the child internalizes the skill</a:t>
            </a:r>
            <a:endParaRPr lang="en-US" noProof="0" dirty="0" smtClean="0"/>
          </a:p>
          <a:p>
            <a:r>
              <a:rPr lang="en-US" baseline="0" noProof="0" dirty="0" smtClean="0"/>
              <a:t>Less and less directives as the child’s skill increases – child left more and more alone – until he can use the new skill alone, it is internalized</a:t>
            </a:r>
          </a:p>
          <a:p>
            <a:endParaRPr lang="en-US" b="1" noProof="0" dirty="0" smtClean="0"/>
          </a:p>
          <a:p>
            <a:r>
              <a:rPr lang="en-US" b="1" noProof="0" dirty="0" smtClean="0"/>
              <a:t>Pushing</a:t>
            </a:r>
            <a:r>
              <a:rPr lang="en-US" b="1" baseline="0" noProof="0" dirty="0" smtClean="0"/>
              <a:t> the limits of the ’CAN’T DO’ circle</a:t>
            </a:r>
            <a:br>
              <a:rPr lang="en-US" b="1" baseline="0" noProof="0" dirty="0" smtClean="0"/>
            </a:br>
            <a:r>
              <a:rPr lang="en-US" b="1" baseline="0" noProof="0" dirty="0" smtClean="0"/>
              <a:t>Filling up the ’CAN DO’ circle with new skills</a:t>
            </a:r>
            <a:endParaRPr lang="en-US" b="1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A503F-826B-4054-BA52-29674AE459C5}" type="slidenum">
              <a:rPr lang="nb-NO" smtClean="0"/>
              <a:pPr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439232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i="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PAIR = </a:t>
            </a:r>
            <a:r>
              <a:rPr lang="en-US" sz="1200" b="0" i="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tutor</a:t>
            </a:r>
            <a:r>
              <a:rPr lang="en-US" sz="1200" b="0" i="0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/ apprentice relation – </a:t>
            </a:r>
            <a:r>
              <a:rPr lang="en-US" sz="1200" b="1" i="1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can also be done on a group level</a:t>
            </a:r>
            <a:endParaRPr lang="en-US" sz="1200" b="1" i="0" kern="1200" noProof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kern="1200" noProof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u="sng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THEORIES IN USE IN TEACHING</a:t>
            </a:r>
            <a:r>
              <a:rPr lang="en-US" sz="1200" b="1" i="0" u="sng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PROGRAMMES TODAY</a:t>
            </a:r>
            <a:r>
              <a:rPr lang="en-US" sz="1200" b="1" i="0" u="none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among them the ‘Walker Learning Approach’</a:t>
            </a:r>
            <a:r>
              <a:rPr lang="en-US" sz="1200" b="0" i="0" u="none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(Logo linked to website)</a:t>
            </a:r>
            <a:r>
              <a:rPr lang="en-US" sz="1200" b="0" i="0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1200" b="0" i="0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200" b="0" i="0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based in A</a:t>
            </a:r>
            <a:r>
              <a:rPr lang="en-US" noProof="0" dirty="0" smtClean="0"/>
              <a:t>ustralia,</a:t>
            </a:r>
            <a:r>
              <a:rPr lang="en-US" baseline="0" noProof="0" dirty="0" smtClean="0"/>
              <a:t> aimed at children </a:t>
            </a:r>
            <a:r>
              <a:rPr lang="en-US" b="1" baseline="0" noProof="0" dirty="0" smtClean="0"/>
              <a:t>from</a:t>
            </a:r>
            <a:r>
              <a:rPr lang="en-US" baseline="0" noProof="0" dirty="0" smtClean="0"/>
              <a:t> </a:t>
            </a:r>
            <a:r>
              <a:rPr lang="en-US" b="1" baseline="0" noProof="0" dirty="0" smtClean="0"/>
              <a:t>preschool to year eight</a:t>
            </a:r>
          </a:p>
          <a:p>
            <a:r>
              <a:rPr lang="en-US" sz="1200" b="0" i="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Play-based and personalized learning through</a:t>
            </a:r>
            <a:r>
              <a:rPr lang="en-US" sz="1200" b="0" i="0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social activities / social learning</a:t>
            </a:r>
          </a:p>
          <a:p>
            <a:r>
              <a:rPr lang="en-US" sz="1200" b="1" i="0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SLOGAN: </a:t>
            </a:r>
            <a:r>
              <a:rPr lang="en-US" sz="1200" b="0" i="0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‘</a:t>
            </a:r>
            <a:r>
              <a:rPr lang="en-US" sz="1200" b="0" i="1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know how to scaffold is to know how to teach’</a:t>
            </a:r>
            <a:endParaRPr lang="en-US" b="1" noProof="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A503F-826B-4054-BA52-29674AE459C5}" type="slidenum">
              <a:rPr lang="nb-NO" smtClean="0"/>
              <a:pPr/>
              <a:t>9</a:t>
            </a:fld>
            <a:endParaRPr lang="nb-N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95F3D-8851-49F3-A4D4-E6A2B9625C6F}" type="datetimeFigureOut">
              <a:rPr lang="nb-NO" smtClean="0"/>
              <a:pPr/>
              <a:t>10/31/17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E9560-3193-42BD-8610-489164C54248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  <p:transition xmlns:p14="http://schemas.microsoft.com/office/powerpoint/2010/main"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95F3D-8851-49F3-A4D4-E6A2B9625C6F}" type="datetimeFigureOut">
              <a:rPr lang="nb-NO" smtClean="0"/>
              <a:pPr/>
              <a:t>10/31/17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E9560-3193-42BD-8610-489164C54248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  <p:transition xmlns:p14="http://schemas.microsoft.com/office/powerpoint/2010/main"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95F3D-8851-49F3-A4D4-E6A2B9625C6F}" type="datetimeFigureOut">
              <a:rPr lang="nb-NO" smtClean="0"/>
              <a:pPr/>
              <a:t>10/31/17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E9560-3193-42BD-8610-489164C54248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  <p:transition xmlns:p14="http://schemas.microsoft.com/office/powerpoint/2010/main"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95F3D-8851-49F3-A4D4-E6A2B9625C6F}" type="datetimeFigureOut">
              <a:rPr lang="nb-NO" smtClean="0"/>
              <a:pPr/>
              <a:t>10/31/17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E9560-3193-42BD-8610-489164C54248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  <p:transition xmlns:p14="http://schemas.microsoft.com/office/powerpoint/2010/main"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95F3D-8851-49F3-A4D4-E6A2B9625C6F}" type="datetimeFigureOut">
              <a:rPr lang="nb-NO" smtClean="0"/>
              <a:pPr/>
              <a:t>10/31/17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E9560-3193-42BD-8610-489164C54248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  <p:transition xmlns:p14="http://schemas.microsoft.com/office/powerpoint/2010/main"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95F3D-8851-49F3-A4D4-E6A2B9625C6F}" type="datetimeFigureOut">
              <a:rPr lang="nb-NO" smtClean="0"/>
              <a:pPr/>
              <a:t>10/31/17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E9560-3193-42BD-8610-489164C54248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  <p:transition xmlns:p14="http://schemas.microsoft.com/office/powerpoint/2010/main"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95F3D-8851-49F3-A4D4-E6A2B9625C6F}" type="datetimeFigureOut">
              <a:rPr lang="nb-NO" smtClean="0"/>
              <a:pPr/>
              <a:t>10/31/17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E9560-3193-42BD-8610-489164C54248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  <p:transition xmlns:p14="http://schemas.microsoft.com/office/powerpoint/2010/main"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95F3D-8851-49F3-A4D4-E6A2B9625C6F}" type="datetimeFigureOut">
              <a:rPr lang="nb-NO" smtClean="0"/>
              <a:pPr/>
              <a:t>10/31/17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E9560-3193-42BD-8610-489164C54248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  <p:transition xmlns:p14="http://schemas.microsoft.com/office/powerpoint/2010/main"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95F3D-8851-49F3-A4D4-E6A2B9625C6F}" type="datetimeFigureOut">
              <a:rPr lang="nb-NO" smtClean="0"/>
              <a:pPr/>
              <a:t>10/31/17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E9560-3193-42BD-8610-489164C54248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  <p:transition xmlns:p14="http://schemas.microsoft.com/office/powerpoint/2010/main"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95F3D-8851-49F3-A4D4-E6A2B9625C6F}" type="datetimeFigureOut">
              <a:rPr lang="nb-NO" smtClean="0"/>
              <a:pPr/>
              <a:t>10/31/17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E9560-3193-42BD-8610-489164C54248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  <p:transition xmlns:p14="http://schemas.microsoft.com/office/powerpoint/2010/main"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95F3D-8851-49F3-A4D4-E6A2B9625C6F}" type="datetimeFigureOut">
              <a:rPr lang="nb-NO" smtClean="0"/>
              <a:pPr/>
              <a:t>10/31/17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E9560-3193-42BD-8610-489164C54248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  <p:transition xmlns:p14="http://schemas.microsoft.com/office/powerpoint/2010/main"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595F3D-8851-49F3-A4D4-E6A2B9625C6F}" type="datetimeFigureOut">
              <a:rPr lang="nb-NO" smtClean="0"/>
              <a:pPr/>
              <a:t>10/31/17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E9560-3193-42BD-8610-489164C54248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xmlns:p14="http://schemas.microsoft.com/office/powerpoint/2010/main" spd="slow"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4" Type="http://schemas.openxmlformats.org/officeDocument/2006/relationships/image" Target="../media/image13.wmf"/><Relationship Id="rId5" Type="http://schemas.openxmlformats.org/officeDocument/2006/relationships/image" Target="../media/image14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vencounties.org/poc/view_doc.php?type=doc&amp;id=37680&amp;cn=1272" TargetMode="External"/><Relationship Id="rId4" Type="http://schemas.openxmlformats.org/officeDocument/2006/relationships/hyperlink" Target="http://www.childdevelopmentmedia.com/play-the-work-of-lev-vygotsky" TargetMode="External"/><Relationship Id="rId5" Type="http://schemas.openxmlformats.org/officeDocument/2006/relationships/hyperlink" Target="http://walkerlearning.com.au/info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implypsychology.org/vygotsky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4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4" Type="http://schemas.openxmlformats.org/officeDocument/2006/relationships/hyperlink" Target="http://walkerlearning.com.au/info/" TargetMode="External"/><Relationship Id="rId5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0" y="2806141"/>
            <a:ext cx="9144000" cy="2016224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1470025"/>
          </a:xfrm>
        </p:spPr>
        <p:txBody>
          <a:bodyPr>
            <a:normAutofit/>
          </a:bodyPr>
          <a:lstStyle/>
          <a:p>
            <a:r>
              <a:rPr lang="nb-NO" b="1" dirty="0" smtClean="0"/>
              <a:t>LEV VYGOTSKY</a:t>
            </a:r>
            <a:endParaRPr lang="nb-NO" b="1" u="sng" dirty="0"/>
          </a:p>
        </p:txBody>
      </p:sp>
      <p:pic>
        <p:nvPicPr>
          <p:cNvPr id="11266" name="Picture 2" descr="http://www.escolacurumim.com.br/wp-content/uploads/2009/04/pedagogia_vygotsky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564904"/>
            <a:ext cx="3528392" cy="2617501"/>
          </a:xfrm>
          <a:prstGeom prst="rect">
            <a:avLst/>
          </a:prstGeom>
          <a:noFill/>
        </p:spPr>
      </p:pic>
      <p:sp>
        <p:nvSpPr>
          <p:cNvPr id="6" name="TekstSylinder 5"/>
          <p:cNvSpPr txBox="1"/>
          <p:nvPr/>
        </p:nvSpPr>
        <p:spPr>
          <a:xfrm>
            <a:off x="4499992" y="3266981"/>
            <a:ext cx="36724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”Through others we become ourselves”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07904" y="1485032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 smtClean="0">
                <a:solidFill>
                  <a:schemeClr val="bg1">
                    <a:lumMod val="65000"/>
                  </a:schemeClr>
                </a:solidFill>
              </a:rPr>
              <a:t>(1896 – 1934)</a:t>
            </a:r>
            <a:endParaRPr lang="nb-NO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0" y="246658"/>
            <a:ext cx="9180512" cy="108012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1216" y="188640"/>
            <a:ext cx="5987008" cy="1143000"/>
          </a:xfrm>
        </p:spPr>
        <p:txBody>
          <a:bodyPr/>
          <a:lstStyle/>
          <a:p>
            <a:r>
              <a:rPr lang="nb-NO" b="1" dirty="0" smtClean="0">
                <a:solidFill>
                  <a:schemeClr val="bg1"/>
                </a:solidFill>
              </a:rPr>
              <a:t>PRETEND PLAY</a:t>
            </a:r>
            <a:endParaRPr lang="nb-NO" b="1" dirty="0">
              <a:solidFill>
                <a:schemeClr val="bg1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251520" y="1600200"/>
            <a:ext cx="6264696" cy="1612775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1600" dirty="0" smtClean="0"/>
              <a:t>”In play a child always behaves beyond his average age, above his daily behavior. In play it is as though he were a head taller than himself”</a:t>
            </a:r>
            <a:br>
              <a:rPr lang="en-US" sz="1600" dirty="0" smtClean="0"/>
            </a:br>
            <a:r>
              <a:rPr lang="en-US" sz="1600" i="1" dirty="0" smtClean="0"/>
              <a:t>- Vygotsky</a:t>
            </a:r>
            <a:endParaRPr lang="en-US" sz="1600" dirty="0" smtClean="0"/>
          </a:p>
          <a:p>
            <a:pPr algn="ctr">
              <a:buNone/>
            </a:pPr>
            <a:endParaRPr lang="en-US" sz="1600" dirty="0" smtClean="0"/>
          </a:p>
          <a:p>
            <a:pPr algn="ctr">
              <a:buNone/>
            </a:pPr>
            <a:r>
              <a:rPr lang="en-US" sz="1600" dirty="0" smtClean="0"/>
              <a:t>Informal cooperative learning – in pairs or small groups</a:t>
            </a:r>
          </a:p>
          <a:p>
            <a:pPr algn="ctr">
              <a:buNone/>
            </a:pPr>
            <a:r>
              <a:rPr lang="en-US" sz="1600" dirty="0" smtClean="0"/>
              <a:t>Mimicking the language of adults in a range of situations</a:t>
            </a:r>
            <a:br>
              <a:rPr lang="en-US" sz="1600" dirty="0" smtClean="0"/>
            </a:br>
            <a:r>
              <a:rPr lang="en-US" sz="1600" i="1" dirty="0" smtClean="0"/>
              <a:t>Name, navigate, communicate</a:t>
            </a:r>
            <a:endParaRPr lang="en-US" sz="1600" dirty="0" smtClean="0"/>
          </a:p>
          <a:p>
            <a:pPr algn="ctr">
              <a:buNone/>
            </a:pPr>
            <a:endParaRPr lang="en-US" sz="1600" dirty="0" smtClean="0"/>
          </a:p>
          <a:p>
            <a:pPr algn="ctr"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/>
          </a:p>
        </p:txBody>
      </p:sp>
      <p:sp>
        <p:nvSpPr>
          <p:cNvPr id="8" name="Rektangel 7"/>
          <p:cNvSpPr/>
          <p:nvPr/>
        </p:nvSpPr>
        <p:spPr>
          <a:xfrm>
            <a:off x="-36512" y="3662781"/>
            <a:ext cx="9180512" cy="108012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Tittel 1"/>
          <p:cNvSpPr txBox="1">
            <a:spLocks/>
          </p:cNvSpPr>
          <p:nvPr/>
        </p:nvSpPr>
        <p:spPr>
          <a:xfrm>
            <a:off x="3327176" y="3671909"/>
            <a:ext cx="47732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STORY TIME</a:t>
            </a:r>
            <a:endParaRPr kumimoji="0" lang="nb-NO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7651" name="Picture 3" descr="C:\Users\Mona\AppData\Local\Microsoft\Windows\Temporary Internet Files\Content.IE5\Y8IM9QI4\MC90023244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3681227"/>
            <a:ext cx="2095877" cy="1259941"/>
          </a:xfrm>
          <a:prstGeom prst="rect">
            <a:avLst/>
          </a:prstGeom>
          <a:noFill/>
          <a:scene3d>
            <a:camera prst="orthographicFront">
              <a:rot lat="0" lon="10800000" rev="0"/>
            </a:camera>
            <a:lightRig rig="threePt" dir="t"/>
          </a:scene3d>
        </p:spPr>
      </p:pic>
      <p:sp>
        <p:nvSpPr>
          <p:cNvPr id="5" name="TextBox 4"/>
          <p:cNvSpPr txBox="1"/>
          <p:nvPr/>
        </p:nvSpPr>
        <p:spPr>
          <a:xfrm>
            <a:off x="6048672" y="2564904"/>
            <a:ext cx="2555776" cy="584775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Making sense of </a:t>
            </a:r>
            <a:br>
              <a:rPr lang="en-US" sz="1600" b="1" dirty="0" smtClean="0"/>
            </a:br>
            <a:r>
              <a:rPr lang="en-US" sz="1600" b="1" dirty="0" smtClean="0"/>
              <a:t>their world through speech</a:t>
            </a:r>
            <a:endParaRPr lang="en-US" sz="1600" b="1" dirty="0"/>
          </a:p>
        </p:txBody>
      </p:sp>
      <p:pic>
        <p:nvPicPr>
          <p:cNvPr id="3075" name="Picture 3" descr="C:\Users\Mona\AppData\Local\Microsoft\Windows\Temporary Internet Files\Content.IE5\PFFFJZQV\MC900232108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22883" y="620688"/>
            <a:ext cx="2221117" cy="207475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869189" y="4869160"/>
            <a:ext cx="595128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Learning to read through scaffolding</a:t>
            </a:r>
            <a:br>
              <a:rPr lang="en-US" sz="1600" dirty="0" smtClean="0"/>
            </a:br>
            <a:endParaRPr lang="en-US" sz="1600" dirty="0" smtClean="0"/>
          </a:p>
          <a:p>
            <a:r>
              <a:rPr lang="en-US" sz="1600" i="1" dirty="0" smtClean="0"/>
              <a:t>life-to-text / text-to-life interaction </a:t>
            </a:r>
            <a:r>
              <a:rPr lang="en-US" sz="1600" dirty="0" smtClean="0"/>
              <a:t>= make sense of the world</a:t>
            </a:r>
            <a:br>
              <a:rPr lang="en-US" sz="1600" dirty="0" smtClean="0"/>
            </a:br>
            <a:r>
              <a:rPr lang="en-US" sz="1600" i="1" dirty="0" smtClean="0"/>
              <a:t>knowledge of grammar, structure, narrative structure etc.</a:t>
            </a:r>
          </a:p>
          <a:p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Gradually moving ZPD as the child becomes an autonomous reader</a:t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600" dirty="0"/>
          </a:p>
        </p:txBody>
      </p:sp>
      <p:pic>
        <p:nvPicPr>
          <p:cNvPr id="27650" name="Picture 2" descr="C:\Users\Mona\AppData\Local\Microsoft\Windows\Temporary Internet Files\Content.IE5\2CMP6006\MC900232054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4005064"/>
            <a:ext cx="1786550" cy="1854451"/>
          </a:xfrm>
          <a:prstGeom prst="rect">
            <a:avLst/>
          </a:prstGeom>
          <a:noFill/>
        </p:spPr>
      </p:pic>
      <p:sp>
        <p:nvSpPr>
          <p:cNvPr id="12" name="TextBox 4"/>
          <p:cNvSpPr txBox="1"/>
          <p:nvPr/>
        </p:nvSpPr>
        <p:spPr>
          <a:xfrm>
            <a:off x="827584" y="5550331"/>
            <a:ext cx="1547664" cy="830997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Making sense of their world through reading</a:t>
            </a:r>
            <a:endParaRPr lang="en-US" sz="1600" b="1" dirty="0"/>
          </a:p>
        </p:txBody>
      </p:sp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36512" y="260648"/>
            <a:ext cx="9180512" cy="1152128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>
                <a:solidFill>
                  <a:schemeClr val="bg1"/>
                </a:solidFill>
              </a:rPr>
              <a:t>SOURCES</a:t>
            </a:r>
            <a:endParaRPr lang="nb-NO" b="1" dirty="0">
              <a:solidFill>
                <a:schemeClr val="bg1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sz="1600" dirty="0" smtClean="0"/>
          </a:p>
          <a:p>
            <a:pPr fontAlgn="base"/>
            <a:r>
              <a:rPr lang="en-US" sz="1600" dirty="0" smtClean="0"/>
              <a:t>Barton, David. (1994). </a:t>
            </a:r>
            <a:r>
              <a:rPr lang="en-US" sz="1600" i="1" dirty="0" smtClean="0"/>
              <a:t>Literacy: An Introduction to the Ecology of Written Language.</a:t>
            </a:r>
            <a:br>
              <a:rPr lang="en-US" sz="1600" i="1" dirty="0" smtClean="0"/>
            </a:br>
            <a:endParaRPr lang="en-US" sz="1600" dirty="0" smtClean="0"/>
          </a:p>
          <a:p>
            <a:pPr fontAlgn="base"/>
            <a:r>
              <a:rPr lang="en-US" sz="1600" dirty="0" err="1" smtClean="0"/>
              <a:t>Geekie</a:t>
            </a:r>
            <a:r>
              <a:rPr lang="en-US" sz="1600" dirty="0" smtClean="0"/>
              <a:t>, P., </a:t>
            </a:r>
            <a:r>
              <a:rPr lang="en-US" sz="1600" dirty="0" err="1" smtClean="0"/>
              <a:t>Cambourne</a:t>
            </a:r>
            <a:r>
              <a:rPr lang="en-US" sz="1600" dirty="0" smtClean="0"/>
              <a:t>, B. and Fitzsimmons, P. (2004) </a:t>
            </a:r>
            <a:r>
              <a:rPr lang="en-US" sz="1600" i="1" dirty="0" smtClean="0"/>
              <a:t>Learning as Puzzle Solving.</a:t>
            </a:r>
            <a:br>
              <a:rPr lang="en-US" sz="1600" i="1" dirty="0" smtClean="0"/>
            </a:br>
            <a:r>
              <a:rPr lang="en-US" sz="1600" dirty="0" smtClean="0"/>
              <a:t>The Routledge Farmer Reader. London: Routledge Farmer.</a:t>
            </a:r>
          </a:p>
          <a:p>
            <a:pPr fontAlgn="base"/>
            <a:endParaRPr lang="en-US" sz="1600" dirty="0" smtClean="0"/>
          </a:p>
          <a:p>
            <a:pPr fontAlgn="base"/>
            <a:r>
              <a:rPr lang="en-US" sz="1600" dirty="0" smtClean="0"/>
              <a:t>McLeod, S. A. (2007). </a:t>
            </a:r>
            <a:r>
              <a:rPr lang="en-US" sz="1600" i="1" dirty="0" smtClean="0"/>
              <a:t>Vygotsky - Simply Psychology. 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u="sng" dirty="0" smtClean="0">
                <a:hlinkClick r:id="rId2"/>
              </a:rPr>
              <a:t>http://www.simplypsychology.org/vygotsky.html</a:t>
            </a:r>
            <a:r>
              <a:rPr lang="en-US" sz="1600" u="sng" dirty="0" smtClean="0"/>
              <a:t/>
            </a:r>
            <a:br>
              <a:rPr lang="en-US" sz="1600" u="sng" dirty="0" smtClean="0"/>
            </a:br>
            <a:endParaRPr lang="en-US" sz="1600" dirty="0" smtClean="0"/>
          </a:p>
          <a:p>
            <a:pPr fontAlgn="base"/>
            <a:r>
              <a:rPr lang="en-US" sz="1600" dirty="0" err="1" smtClean="0"/>
              <a:t>Oswelt</a:t>
            </a:r>
            <a:r>
              <a:rPr lang="en-US" sz="1600" dirty="0" smtClean="0"/>
              <a:t>, Angela. </a:t>
            </a:r>
            <a:r>
              <a:rPr lang="en-US" sz="1600" i="1" dirty="0" err="1" smtClean="0"/>
              <a:t>Vygotsky's</a:t>
            </a:r>
            <a:r>
              <a:rPr lang="en-US" sz="1600" i="1" dirty="0" smtClean="0"/>
              <a:t> Social Developmental Emphasis.</a:t>
            </a:r>
            <a:br>
              <a:rPr lang="en-US" sz="1600" i="1" dirty="0" smtClean="0"/>
            </a:br>
            <a:r>
              <a:rPr lang="en-US" sz="1600" dirty="0" smtClean="0">
                <a:hlinkClick r:id="rId3"/>
              </a:rPr>
              <a:t>http://www.sevencounties.org/poc/view_doc.php?type=doc&amp;id=37680&amp;cn=1272</a:t>
            </a:r>
            <a:endParaRPr lang="en-US" sz="1600" dirty="0" smtClean="0"/>
          </a:p>
          <a:p>
            <a:pPr fontAlgn="base"/>
            <a:endParaRPr lang="en-US" sz="1600" u="sng" dirty="0" smtClean="0"/>
          </a:p>
          <a:p>
            <a:pPr fontAlgn="base"/>
            <a:r>
              <a:rPr lang="en-US" sz="1600" dirty="0" smtClean="0"/>
              <a:t>Play: The Work of Lev Vygotsky.</a:t>
            </a:r>
            <a:br>
              <a:rPr lang="en-US" sz="1600" dirty="0" smtClean="0"/>
            </a:br>
            <a:r>
              <a:rPr lang="en-US" sz="1600" dirty="0" smtClean="0">
                <a:hlinkClick r:id="rId4"/>
              </a:rPr>
              <a:t>http://www.childdevelopmentmedia.com/play-the-work-of-lev-vygotsky</a:t>
            </a:r>
            <a:endParaRPr lang="en-US" sz="1600" dirty="0" smtClean="0"/>
          </a:p>
          <a:p>
            <a:pPr marL="0" indent="0" fontAlgn="base">
              <a:buNone/>
            </a:pPr>
            <a:endParaRPr lang="en-US" sz="1600" dirty="0"/>
          </a:p>
          <a:p>
            <a:pPr fontAlgn="base"/>
            <a:r>
              <a:rPr lang="en-US" sz="1600" dirty="0" smtClean="0"/>
              <a:t>The Walker Learning Approach.</a:t>
            </a:r>
            <a:br>
              <a:rPr lang="en-US" sz="1600" dirty="0" smtClean="0"/>
            </a:br>
            <a:r>
              <a:rPr lang="en-US" sz="1600" dirty="0" smtClean="0">
                <a:hlinkClick r:id="rId5"/>
              </a:rPr>
              <a:t>http://walkerlearning.com.au/info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/>
              <a:t/>
            </a:r>
            <a:br>
              <a:rPr lang="en-US" sz="1600" dirty="0"/>
            </a:br>
            <a:endParaRPr lang="en-US" sz="1600" dirty="0" smtClean="0"/>
          </a:p>
        </p:txBody>
      </p:sp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7164288" y="0"/>
            <a:ext cx="1584176" cy="6858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Rektangel 5"/>
          <p:cNvSpPr/>
          <p:nvPr/>
        </p:nvSpPr>
        <p:spPr>
          <a:xfrm>
            <a:off x="0" y="5445224"/>
            <a:ext cx="9144000" cy="108012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83568" y="415205"/>
            <a:ext cx="3826768" cy="1143000"/>
          </a:xfrm>
        </p:spPr>
        <p:txBody>
          <a:bodyPr>
            <a:normAutofit/>
          </a:bodyPr>
          <a:lstStyle/>
          <a:p>
            <a:r>
              <a:rPr lang="nb-NO" sz="6000" b="1" dirty="0" smtClean="0"/>
              <a:t>TOPICS</a:t>
            </a:r>
            <a:endParaRPr lang="nb-NO" sz="6000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043608" y="1567333"/>
            <a:ext cx="5410944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View on learning</a:t>
            </a:r>
            <a:br>
              <a:rPr lang="en-US" sz="2800" dirty="0" smtClean="0"/>
            </a:br>
            <a:r>
              <a:rPr lang="en-US" sz="2400" i="1" dirty="0" smtClean="0"/>
              <a:t>Social Transmission</a:t>
            </a:r>
            <a:endParaRPr lang="en-US" sz="2800" i="1" dirty="0" smtClean="0"/>
          </a:p>
          <a:p>
            <a:r>
              <a:rPr lang="en-US" sz="2800" dirty="0" smtClean="0"/>
              <a:t>Role of language</a:t>
            </a:r>
          </a:p>
          <a:p>
            <a:r>
              <a:rPr lang="en-US" sz="2800" dirty="0" smtClean="0"/>
              <a:t>Zone of Proximal Development</a:t>
            </a:r>
          </a:p>
          <a:p>
            <a:r>
              <a:rPr lang="en-US" sz="2800" dirty="0" smtClean="0"/>
              <a:t>Scaffolding</a:t>
            </a:r>
          </a:p>
          <a:p>
            <a:r>
              <a:rPr lang="en-US" sz="2800" dirty="0" smtClean="0"/>
              <a:t>Theory in use</a:t>
            </a:r>
            <a:br>
              <a:rPr lang="en-US" sz="2800" dirty="0" smtClean="0"/>
            </a:br>
            <a:r>
              <a:rPr lang="en-US" sz="2400" i="1" dirty="0" smtClean="0"/>
              <a:t>Pretend play + Story time</a:t>
            </a:r>
            <a:endParaRPr lang="en-US" sz="2800" i="1" dirty="0" smtClean="0"/>
          </a:p>
          <a:p>
            <a:endParaRPr lang="en-US" sz="2800" dirty="0"/>
          </a:p>
        </p:txBody>
      </p:sp>
      <p:pic>
        <p:nvPicPr>
          <p:cNvPr id="28674" name="Picture 2" descr="http://upload.wikimedia.org/wikipedia/en/7/7e/Lev_Vygotsk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4283125"/>
            <a:ext cx="1728192" cy="238623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 extrusionH="76200" contourW="12700">
            <a:bevelT/>
            <a:bevelB w="19050"/>
            <a:extrusionClr>
              <a:schemeClr val="accent5">
                <a:lumMod val="50000"/>
              </a:schemeClr>
            </a:extrusionClr>
            <a:contourClr>
              <a:srgbClr val="163C46"/>
            </a:contourClr>
          </a:sp3d>
        </p:spPr>
      </p:pic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0" y="332656"/>
            <a:ext cx="9144000" cy="864096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nb-NO" sz="4000" b="1" dirty="0" smtClean="0">
                <a:solidFill>
                  <a:schemeClr val="bg1"/>
                </a:solidFill>
              </a:rPr>
              <a:t>DEVELOPMENT AND LEARNING</a:t>
            </a:r>
            <a:endParaRPr lang="nb-NO" b="1" dirty="0">
              <a:solidFill>
                <a:schemeClr val="bg1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46856" y="1567333"/>
            <a:ext cx="8697144" cy="4525963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Social interaction </a:t>
            </a:r>
            <a:r>
              <a:rPr lang="en-US" sz="2000" dirty="0" smtClean="0"/>
              <a:t>has a fundamental role in the development of </a:t>
            </a:r>
            <a:br>
              <a:rPr lang="en-US" sz="2000" dirty="0" smtClean="0"/>
            </a:br>
            <a:r>
              <a:rPr lang="en-US" sz="2000" b="1" dirty="0" smtClean="0"/>
              <a:t>cognition / mental development </a:t>
            </a:r>
            <a:r>
              <a:rPr lang="en-US" sz="2000" dirty="0" smtClean="0"/>
              <a:t> (precedes and promotes development)</a:t>
            </a:r>
            <a:endParaRPr lang="en-US" sz="2000" b="1" dirty="0" smtClean="0"/>
          </a:p>
          <a:p>
            <a:endParaRPr lang="en-US" sz="2000" dirty="0" smtClean="0"/>
          </a:p>
          <a:p>
            <a:r>
              <a:rPr lang="en-US" sz="2000" dirty="0" smtClean="0"/>
              <a:t>Development </a:t>
            </a:r>
            <a:r>
              <a:rPr lang="en-US" sz="2000" b="1" dirty="0" smtClean="0"/>
              <a:t>can not be separated </a:t>
            </a:r>
            <a:r>
              <a:rPr lang="en-US" sz="2000" dirty="0" smtClean="0"/>
              <a:t>from its social context</a:t>
            </a:r>
            <a:br>
              <a:rPr lang="en-US" sz="2000" dirty="0" smtClean="0"/>
            </a:br>
            <a:r>
              <a:rPr lang="en-US" sz="2000" dirty="0" smtClean="0"/>
              <a:t>-   </a:t>
            </a:r>
            <a:r>
              <a:rPr lang="en-US" sz="1900" i="1" dirty="0" smtClean="0"/>
              <a:t>No single principle can account for development</a:t>
            </a:r>
            <a:br>
              <a:rPr lang="en-US" sz="1900" i="1" dirty="0" smtClean="0"/>
            </a:br>
            <a:r>
              <a:rPr lang="en-US" sz="1900" i="1" dirty="0" smtClean="0"/>
              <a:t>-   Individual development cannot be understood </a:t>
            </a:r>
            <a:br>
              <a:rPr lang="en-US" sz="1900" i="1" dirty="0" smtClean="0"/>
            </a:br>
            <a:r>
              <a:rPr lang="en-US" sz="1900" i="1" dirty="0" smtClean="0"/>
              <a:t>     without reference to the social and cultural context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i="1" dirty="0" smtClean="0"/>
              <a:t/>
            </a:r>
            <a:br>
              <a:rPr lang="en-US" sz="2000" i="1" dirty="0" smtClean="0"/>
            </a:br>
            <a:endParaRPr lang="en-US" sz="2800" dirty="0"/>
          </a:p>
        </p:txBody>
      </p:sp>
      <p:sp>
        <p:nvSpPr>
          <p:cNvPr id="16" name="Bildeforklaring formet som en ellipse 15"/>
          <p:cNvSpPr/>
          <p:nvPr/>
        </p:nvSpPr>
        <p:spPr>
          <a:xfrm>
            <a:off x="4499992" y="4509120"/>
            <a:ext cx="2376264" cy="1584176"/>
          </a:xfrm>
          <a:prstGeom prst="wedgeEllipseCallou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9" name="Bildeforklaring formet som en ellipse 18"/>
          <p:cNvSpPr/>
          <p:nvPr/>
        </p:nvSpPr>
        <p:spPr>
          <a:xfrm rot="20700000">
            <a:off x="2000218" y="4501610"/>
            <a:ext cx="2376264" cy="1584176"/>
          </a:xfrm>
          <a:prstGeom prst="wedgeEllipseCallou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  <a:scene3d>
            <a:camera prst="orthographicFront">
              <a:rot lat="21497481" lon="11995786" rev="20382022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pic>
        <p:nvPicPr>
          <p:cNvPr id="1037" name="Picture 13" descr="C:\Users\Mona\AppData\Local\Microsoft\Windows\Temporary Internet Files\Content.IE5\Y8IM9QI4\MC90044210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4149080"/>
            <a:ext cx="1854200" cy="1416050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b="1" dirty="0" smtClean="0"/>
              <a:t>Children learn through</a:t>
            </a:r>
            <a:r>
              <a:rPr lang="en-US" sz="2000" dirty="0" smtClean="0"/>
              <a:t> </a:t>
            </a:r>
            <a:r>
              <a:rPr lang="en-US" sz="2000" b="1" dirty="0" smtClean="0"/>
              <a:t>social transmission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i="1" dirty="0" smtClean="0"/>
              <a:t>Learning as a cognitive apprenticeship</a:t>
            </a:r>
            <a:br>
              <a:rPr lang="en-US" sz="2000" i="1" dirty="0" smtClean="0"/>
            </a:br>
            <a:r>
              <a:rPr lang="en-US" sz="2000" i="1" dirty="0" smtClean="0"/>
              <a:t>Knowledge and skills passed from more able to less able</a:t>
            </a:r>
            <a:br>
              <a:rPr lang="en-US" sz="2000" i="1" dirty="0" smtClean="0"/>
            </a:br>
            <a:endParaRPr lang="en-US" sz="2000" i="1" dirty="0" smtClean="0"/>
          </a:p>
          <a:p>
            <a:endParaRPr lang="en-US" sz="2000" i="1" dirty="0"/>
          </a:p>
          <a:p>
            <a:endParaRPr lang="en-US" sz="2000" i="1" dirty="0" smtClean="0"/>
          </a:p>
          <a:p>
            <a:endParaRPr lang="en-US" sz="2000" i="1" dirty="0"/>
          </a:p>
          <a:p>
            <a:endParaRPr lang="en-US" sz="2000" i="1" dirty="0" smtClean="0"/>
          </a:p>
          <a:p>
            <a:endParaRPr lang="en-US" sz="2000" i="1" dirty="0"/>
          </a:p>
          <a:p>
            <a:pPr marL="0" indent="0">
              <a:buNone/>
            </a:pPr>
            <a:endParaRPr lang="en-US" sz="2000" i="1" dirty="0" smtClean="0"/>
          </a:p>
          <a:p>
            <a:pPr marL="0" indent="0">
              <a:buNone/>
            </a:pPr>
            <a:endParaRPr lang="en-US" sz="2000" i="1" dirty="0" smtClean="0"/>
          </a:p>
          <a:p>
            <a:pPr marL="0" indent="0" algn="ctr">
              <a:buNone/>
            </a:pPr>
            <a:r>
              <a:rPr lang="en-US" sz="2000" b="1" dirty="0" smtClean="0"/>
              <a:t>Young </a:t>
            </a:r>
            <a:r>
              <a:rPr lang="en-US" sz="2000" b="1" dirty="0" smtClean="0"/>
              <a:t>children are </a:t>
            </a:r>
            <a:r>
              <a:rPr lang="en-US" sz="2000" b="1" dirty="0" smtClean="0"/>
              <a:t>curious and actively involved in their learning,</a:t>
            </a:r>
            <a:br>
              <a:rPr lang="en-US" sz="2000" b="1" dirty="0" smtClean="0"/>
            </a:br>
            <a:r>
              <a:rPr lang="en-US" sz="2000" b="1" dirty="0" smtClean="0"/>
              <a:t> discovery and development of new understandings/schema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</p:txBody>
      </p:sp>
      <p:sp>
        <p:nvSpPr>
          <p:cNvPr id="7" name="Rektangel 6"/>
          <p:cNvSpPr/>
          <p:nvPr/>
        </p:nvSpPr>
        <p:spPr>
          <a:xfrm>
            <a:off x="0" y="332656"/>
            <a:ext cx="9144000" cy="864096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Tittel 1"/>
          <p:cNvSpPr txBox="1">
            <a:spLocks/>
          </p:cNvSpPr>
          <p:nvPr/>
        </p:nvSpPr>
        <p:spPr>
          <a:xfrm>
            <a:off x="467544" y="18864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SOCIAL</a:t>
            </a:r>
            <a:r>
              <a:rPr kumimoji="0" lang="nb-NO" sz="40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TRANSMISSION</a:t>
            </a:r>
            <a:endParaRPr kumimoji="0" lang="nb-NO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Picture 1" descr="C:\Users\Mona\AppData\Local\Microsoft\Windows\Temporary Internet Files\Content.IE5\Y8IM9QI4\MC90008946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592" y="3341439"/>
            <a:ext cx="2559185" cy="1769879"/>
          </a:xfrm>
          <a:prstGeom prst="rect">
            <a:avLst/>
          </a:prstGeom>
          <a:noFill/>
        </p:spPr>
      </p:pic>
      <p:pic>
        <p:nvPicPr>
          <p:cNvPr id="2053" name="Picture 5" descr="C:\Users\Mona\AppData\Local\Microsoft\Windows\Temporary Internet Files\Content.IE5\5ODE5ZKT\MC900078625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05692" y="3274502"/>
            <a:ext cx="667650" cy="2026706"/>
          </a:xfrm>
          <a:prstGeom prst="rect">
            <a:avLst/>
          </a:prstGeom>
          <a:noFill/>
        </p:spPr>
      </p:pic>
      <p:sp>
        <p:nvSpPr>
          <p:cNvPr id="2055" name="Form"/>
          <p:cNvSpPr>
            <a:spLocks noEditPoints="1" noChangeArrowheads="1"/>
          </p:cNvSpPr>
          <p:nvPr/>
        </p:nvSpPr>
        <p:spPr bwMode="auto">
          <a:xfrm>
            <a:off x="5442802" y="3260627"/>
            <a:ext cx="455430" cy="558501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10800 h 21600"/>
              <a:gd name="T14" fmla="*/ 4740 w 21600"/>
              <a:gd name="T15" fmla="*/ 1309 h 21600"/>
              <a:gd name="T16" fmla="*/ 19410 w 21600"/>
              <a:gd name="T17" fmla="*/ 16331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T14" t="T15" r="T16" b="T17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12840" y="18507"/>
                </a:moveTo>
                <a:lnTo>
                  <a:pt x="16051" y="18507"/>
                </a:lnTo>
                <a:lnTo>
                  <a:pt x="16051" y="19260"/>
                </a:lnTo>
                <a:lnTo>
                  <a:pt x="12840" y="19260"/>
                </a:lnTo>
                <a:lnTo>
                  <a:pt x="12840" y="18507"/>
                </a:lnTo>
                <a:close/>
              </a:path>
              <a:path w="21600" h="21600" extrusionOk="0">
                <a:moveTo>
                  <a:pt x="16731" y="18507"/>
                </a:moveTo>
                <a:lnTo>
                  <a:pt x="19941" y="18507"/>
                </a:lnTo>
                <a:lnTo>
                  <a:pt x="19941" y="19260"/>
                </a:lnTo>
                <a:lnTo>
                  <a:pt x="16731" y="19260"/>
                </a:lnTo>
                <a:lnTo>
                  <a:pt x="16731" y="18507"/>
                </a:lnTo>
                <a:close/>
              </a:path>
              <a:path w="21600" h="21600" extrusionOk="0">
                <a:moveTo>
                  <a:pt x="1913" y="1194"/>
                </a:moveTo>
                <a:lnTo>
                  <a:pt x="3699" y="1194"/>
                </a:lnTo>
                <a:lnTo>
                  <a:pt x="2678" y="1832"/>
                </a:lnTo>
                <a:lnTo>
                  <a:pt x="2296" y="1538"/>
                </a:lnTo>
                <a:lnTo>
                  <a:pt x="2125" y="1636"/>
                </a:lnTo>
                <a:lnTo>
                  <a:pt x="2700" y="2078"/>
                </a:lnTo>
                <a:lnTo>
                  <a:pt x="3699" y="1440"/>
                </a:lnTo>
                <a:lnTo>
                  <a:pt x="3699" y="2176"/>
                </a:lnTo>
                <a:lnTo>
                  <a:pt x="1913" y="2176"/>
                </a:lnTo>
                <a:lnTo>
                  <a:pt x="1913" y="1194"/>
                </a:lnTo>
                <a:close/>
              </a:path>
              <a:path w="21600" h="21600" extrusionOk="0">
                <a:moveTo>
                  <a:pt x="1913" y="2765"/>
                </a:moveTo>
                <a:lnTo>
                  <a:pt x="3699" y="2765"/>
                </a:lnTo>
                <a:lnTo>
                  <a:pt x="2678" y="3403"/>
                </a:lnTo>
                <a:lnTo>
                  <a:pt x="2296" y="3109"/>
                </a:lnTo>
                <a:lnTo>
                  <a:pt x="2125" y="3207"/>
                </a:lnTo>
                <a:lnTo>
                  <a:pt x="2700" y="3649"/>
                </a:lnTo>
                <a:lnTo>
                  <a:pt x="3699" y="3010"/>
                </a:lnTo>
                <a:lnTo>
                  <a:pt x="3699" y="3747"/>
                </a:lnTo>
                <a:lnTo>
                  <a:pt x="1913" y="3747"/>
                </a:lnTo>
                <a:lnTo>
                  <a:pt x="1913" y="2765"/>
                </a:lnTo>
                <a:close/>
              </a:path>
              <a:path w="21600" h="21600" extrusionOk="0">
                <a:moveTo>
                  <a:pt x="1913" y="4336"/>
                </a:moveTo>
                <a:lnTo>
                  <a:pt x="3699" y="4336"/>
                </a:lnTo>
                <a:lnTo>
                  <a:pt x="2678" y="4974"/>
                </a:lnTo>
                <a:lnTo>
                  <a:pt x="2296" y="4680"/>
                </a:lnTo>
                <a:lnTo>
                  <a:pt x="2125" y="4778"/>
                </a:lnTo>
                <a:lnTo>
                  <a:pt x="2700" y="5220"/>
                </a:lnTo>
                <a:lnTo>
                  <a:pt x="3699" y="4581"/>
                </a:lnTo>
                <a:lnTo>
                  <a:pt x="3699" y="5318"/>
                </a:lnTo>
                <a:lnTo>
                  <a:pt x="1913" y="5318"/>
                </a:lnTo>
                <a:lnTo>
                  <a:pt x="1913" y="4336"/>
                </a:lnTo>
                <a:close/>
              </a:path>
              <a:path w="21600" h="21600" extrusionOk="0">
                <a:moveTo>
                  <a:pt x="1913" y="5907"/>
                </a:moveTo>
                <a:lnTo>
                  <a:pt x="3699" y="5907"/>
                </a:lnTo>
                <a:lnTo>
                  <a:pt x="2678" y="6545"/>
                </a:lnTo>
                <a:lnTo>
                  <a:pt x="2296" y="6250"/>
                </a:lnTo>
                <a:lnTo>
                  <a:pt x="2125" y="6349"/>
                </a:lnTo>
                <a:lnTo>
                  <a:pt x="2700" y="6790"/>
                </a:lnTo>
                <a:lnTo>
                  <a:pt x="3699" y="6152"/>
                </a:lnTo>
                <a:lnTo>
                  <a:pt x="3699" y="6889"/>
                </a:lnTo>
                <a:lnTo>
                  <a:pt x="1913" y="6889"/>
                </a:lnTo>
                <a:lnTo>
                  <a:pt x="1913" y="5907"/>
                </a:lnTo>
                <a:close/>
              </a:path>
              <a:path w="21600" h="21600" extrusionOk="0">
                <a:moveTo>
                  <a:pt x="1913" y="7478"/>
                </a:moveTo>
                <a:lnTo>
                  <a:pt x="3699" y="7478"/>
                </a:lnTo>
                <a:lnTo>
                  <a:pt x="2678" y="8116"/>
                </a:lnTo>
                <a:lnTo>
                  <a:pt x="2296" y="7821"/>
                </a:lnTo>
                <a:lnTo>
                  <a:pt x="2125" y="7919"/>
                </a:lnTo>
                <a:lnTo>
                  <a:pt x="2700" y="8361"/>
                </a:lnTo>
                <a:lnTo>
                  <a:pt x="3699" y="7723"/>
                </a:lnTo>
                <a:lnTo>
                  <a:pt x="3699" y="8460"/>
                </a:lnTo>
                <a:lnTo>
                  <a:pt x="1913" y="8460"/>
                </a:lnTo>
                <a:lnTo>
                  <a:pt x="1913" y="7478"/>
                </a:lnTo>
                <a:close/>
              </a:path>
              <a:path w="21600" h="21600" extrusionOk="0">
                <a:moveTo>
                  <a:pt x="1913" y="9049"/>
                </a:moveTo>
                <a:lnTo>
                  <a:pt x="3699" y="9049"/>
                </a:lnTo>
                <a:lnTo>
                  <a:pt x="2678" y="9687"/>
                </a:lnTo>
                <a:lnTo>
                  <a:pt x="2296" y="9392"/>
                </a:lnTo>
                <a:lnTo>
                  <a:pt x="2125" y="9490"/>
                </a:lnTo>
                <a:lnTo>
                  <a:pt x="2700" y="9932"/>
                </a:lnTo>
                <a:lnTo>
                  <a:pt x="3699" y="9294"/>
                </a:lnTo>
                <a:lnTo>
                  <a:pt x="3699" y="10030"/>
                </a:lnTo>
                <a:lnTo>
                  <a:pt x="1913" y="10030"/>
                </a:lnTo>
                <a:lnTo>
                  <a:pt x="1913" y="9049"/>
                </a:lnTo>
                <a:close/>
              </a:path>
              <a:path w="21600" h="21600" extrusionOk="0">
                <a:moveTo>
                  <a:pt x="1913" y="10620"/>
                </a:moveTo>
                <a:lnTo>
                  <a:pt x="3699" y="10620"/>
                </a:lnTo>
                <a:lnTo>
                  <a:pt x="2678" y="11258"/>
                </a:lnTo>
                <a:lnTo>
                  <a:pt x="2296" y="10963"/>
                </a:lnTo>
                <a:lnTo>
                  <a:pt x="2125" y="11061"/>
                </a:lnTo>
                <a:lnTo>
                  <a:pt x="2700" y="11503"/>
                </a:lnTo>
                <a:lnTo>
                  <a:pt x="3699" y="10865"/>
                </a:lnTo>
                <a:lnTo>
                  <a:pt x="3699" y="11601"/>
                </a:lnTo>
                <a:lnTo>
                  <a:pt x="1913" y="11601"/>
                </a:lnTo>
                <a:lnTo>
                  <a:pt x="1913" y="10620"/>
                </a:lnTo>
                <a:close/>
              </a:path>
              <a:path w="21600" h="21600" extrusionOk="0">
                <a:moveTo>
                  <a:pt x="1913" y="12190"/>
                </a:moveTo>
                <a:lnTo>
                  <a:pt x="3699" y="12190"/>
                </a:lnTo>
                <a:lnTo>
                  <a:pt x="2678" y="12829"/>
                </a:lnTo>
                <a:lnTo>
                  <a:pt x="2296" y="12534"/>
                </a:lnTo>
                <a:lnTo>
                  <a:pt x="2125" y="12632"/>
                </a:lnTo>
                <a:lnTo>
                  <a:pt x="2700" y="13074"/>
                </a:lnTo>
                <a:lnTo>
                  <a:pt x="3699" y="12436"/>
                </a:lnTo>
                <a:lnTo>
                  <a:pt x="3699" y="13172"/>
                </a:lnTo>
                <a:lnTo>
                  <a:pt x="1913" y="13172"/>
                </a:lnTo>
                <a:lnTo>
                  <a:pt x="1913" y="12190"/>
                </a:lnTo>
                <a:close/>
              </a:path>
              <a:path w="21600" h="21600" extrusionOk="0">
                <a:moveTo>
                  <a:pt x="1913" y="13761"/>
                </a:moveTo>
                <a:lnTo>
                  <a:pt x="3699" y="13761"/>
                </a:lnTo>
                <a:lnTo>
                  <a:pt x="2678" y="14400"/>
                </a:lnTo>
                <a:lnTo>
                  <a:pt x="2296" y="14105"/>
                </a:lnTo>
                <a:lnTo>
                  <a:pt x="2125" y="14203"/>
                </a:lnTo>
                <a:lnTo>
                  <a:pt x="2700" y="14645"/>
                </a:lnTo>
                <a:lnTo>
                  <a:pt x="3699" y="14007"/>
                </a:lnTo>
                <a:lnTo>
                  <a:pt x="3699" y="14743"/>
                </a:lnTo>
                <a:lnTo>
                  <a:pt x="1913" y="14743"/>
                </a:lnTo>
                <a:lnTo>
                  <a:pt x="1913" y="13761"/>
                </a:lnTo>
                <a:close/>
              </a:path>
              <a:path w="21600" h="21600" extrusionOk="0">
                <a:moveTo>
                  <a:pt x="1913" y="15332"/>
                </a:moveTo>
                <a:lnTo>
                  <a:pt x="3699" y="15332"/>
                </a:lnTo>
                <a:lnTo>
                  <a:pt x="2678" y="15970"/>
                </a:lnTo>
                <a:lnTo>
                  <a:pt x="2296" y="15676"/>
                </a:lnTo>
                <a:lnTo>
                  <a:pt x="2125" y="15774"/>
                </a:lnTo>
                <a:lnTo>
                  <a:pt x="2700" y="16216"/>
                </a:lnTo>
                <a:lnTo>
                  <a:pt x="3699" y="15578"/>
                </a:lnTo>
                <a:lnTo>
                  <a:pt x="3699" y="16314"/>
                </a:lnTo>
                <a:lnTo>
                  <a:pt x="1913" y="16314"/>
                </a:lnTo>
                <a:lnTo>
                  <a:pt x="1913" y="15332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17" name="Form"/>
          <p:cNvSpPr>
            <a:spLocks noEditPoints="1" noChangeArrowheads="1"/>
          </p:cNvSpPr>
          <p:nvPr/>
        </p:nvSpPr>
        <p:spPr bwMode="auto">
          <a:xfrm>
            <a:off x="5595202" y="3413027"/>
            <a:ext cx="455430" cy="558501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10800 h 21600"/>
              <a:gd name="T14" fmla="*/ 4740 w 21600"/>
              <a:gd name="T15" fmla="*/ 1309 h 21600"/>
              <a:gd name="T16" fmla="*/ 19410 w 21600"/>
              <a:gd name="T17" fmla="*/ 16331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T14" t="T15" r="T16" b="T17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12840" y="18507"/>
                </a:moveTo>
                <a:lnTo>
                  <a:pt x="16051" y="18507"/>
                </a:lnTo>
                <a:lnTo>
                  <a:pt x="16051" y="19260"/>
                </a:lnTo>
                <a:lnTo>
                  <a:pt x="12840" y="19260"/>
                </a:lnTo>
                <a:lnTo>
                  <a:pt x="12840" y="18507"/>
                </a:lnTo>
                <a:close/>
              </a:path>
              <a:path w="21600" h="21600" extrusionOk="0">
                <a:moveTo>
                  <a:pt x="16731" y="18507"/>
                </a:moveTo>
                <a:lnTo>
                  <a:pt x="19941" y="18507"/>
                </a:lnTo>
                <a:lnTo>
                  <a:pt x="19941" y="19260"/>
                </a:lnTo>
                <a:lnTo>
                  <a:pt x="16731" y="19260"/>
                </a:lnTo>
                <a:lnTo>
                  <a:pt x="16731" y="18507"/>
                </a:lnTo>
                <a:close/>
              </a:path>
              <a:path w="21600" h="21600" extrusionOk="0">
                <a:moveTo>
                  <a:pt x="1913" y="1194"/>
                </a:moveTo>
                <a:lnTo>
                  <a:pt x="3699" y="1194"/>
                </a:lnTo>
                <a:lnTo>
                  <a:pt x="2678" y="1832"/>
                </a:lnTo>
                <a:lnTo>
                  <a:pt x="2296" y="1538"/>
                </a:lnTo>
                <a:lnTo>
                  <a:pt x="2125" y="1636"/>
                </a:lnTo>
                <a:lnTo>
                  <a:pt x="2700" y="2078"/>
                </a:lnTo>
                <a:lnTo>
                  <a:pt x="3699" y="1440"/>
                </a:lnTo>
                <a:lnTo>
                  <a:pt x="3699" y="2176"/>
                </a:lnTo>
                <a:lnTo>
                  <a:pt x="1913" y="2176"/>
                </a:lnTo>
                <a:lnTo>
                  <a:pt x="1913" y="1194"/>
                </a:lnTo>
                <a:close/>
              </a:path>
              <a:path w="21600" h="21600" extrusionOk="0">
                <a:moveTo>
                  <a:pt x="1913" y="2765"/>
                </a:moveTo>
                <a:lnTo>
                  <a:pt x="3699" y="2765"/>
                </a:lnTo>
                <a:lnTo>
                  <a:pt x="2678" y="3403"/>
                </a:lnTo>
                <a:lnTo>
                  <a:pt x="2296" y="3109"/>
                </a:lnTo>
                <a:lnTo>
                  <a:pt x="2125" y="3207"/>
                </a:lnTo>
                <a:lnTo>
                  <a:pt x="2700" y="3649"/>
                </a:lnTo>
                <a:lnTo>
                  <a:pt x="3699" y="3010"/>
                </a:lnTo>
                <a:lnTo>
                  <a:pt x="3699" y="3747"/>
                </a:lnTo>
                <a:lnTo>
                  <a:pt x="1913" y="3747"/>
                </a:lnTo>
                <a:lnTo>
                  <a:pt x="1913" y="2765"/>
                </a:lnTo>
                <a:close/>
              </a:path>
              <a:path w="21600" h="21600" extrusionOk="0">
                <a:moveTo>
                  <a:pt x="1913" y="4336"/>
                </a:moveTo>
                <a:lnTo>
                  <a:pt x="3699" y="4336"/>
                </a:lnTo>
                <a:lnTo>
                  <a:pt x="2678" y="4974"/>
                </a:lnTo>
                <a:lnTo>
                  <a:pt x="2296" y="4680"/>
                </a:lnTo>
                <a:lnTo>
                  <a:pt x="2125" y="4778"/>
                </a:lnTo>
                <a:lnTo>
                  <a:pt x="2700" y="5220"/>
                </a:lnTo>
                <a:lnTo>
                  <a:pt x="3699" y="4581"/>
                </a:lnTo>
                <a:lnTo>
                  <a:pt x="3699" y="5318"/>
                </a:lnTo>
                <a:lnTo>
                  <a:pt x="1913" y="5318"/>
                </a:lnTo>
                <a:lnTo>
                  <a:pt x="1913" y="4336"/>
                </a:lnTo>
                <a:close/>
              </a:path>
              <a:path w="21600" h="21600" extrusionOk="0">
                <a:moveTo>
                  <a:pt x="1913" y="5907"/>
                </a:moveTo>
                <a:lnTo>
                  <a:pt x="3699" y="5907"/>
                </a:lnTo>
                <a:lnTo>
                  <a:pt x="2678" y="6545"/>
                </a:lnTo>
                <a:lnTo>
                  <a:pt x="2296" y="6250"/>
                </a:lnTo>
                <a:lnTo>
                  <a:pt x="2125" y="6349"/>
                </a:lnTo>
                <a:lnTo>
                  <a:pt x="2700" y="6790"/>
                </a:lnTo>
                <a:lnTo>
                  <a:pt x="3699" y="6152"/>
                </a:lnTo>
                <a:lnTo>
                  <a:pt x="3699" y="6889"/>
                </a:lnTo>
                <a:lnTo>
                  <a:pt x="1913" y="6889"/>
                </a:lnTo>
                <a:lnTo>
                  <a:pt x="1913" y="5907"/>
                </a:lnTo>
                <a:close/>
              </a:path>
              <a:path w="21600" h="21600" extrusionOk="0">
                <a:moveTo>
                  <a:pt x="1913" y="7478"/>
                </a:moveTo>
                <a:lnTo>
                  <a:pt x="3699" y="7478"/>
                </a:lnTo>
                <a:lnTo>
                  <a:pt x="2678" y="8116"/>
                </a:lnTo>
                <a:lnTo>
                  <a:pt x="2296" y="7821"/>
                </a:lnTo>
                <a:lnTo>
                  <a:pt x="2125" y="7919"/>
                </a:lnTo>
                <a:lnTo>
                  <a:pt x="2700" y="8361"/>
                </a:lnTo>
                <a:lnTo>
                  <a:pt x="3699" y="7723"/>
                </a:lnTo>
                <a:lnTo>
                  <a:pt x="3699" y="8460"/>
                </a:lnTo>
                <a:lnTo>
                  <a:pt x="1913" y="8460"/>
                </a:lnTo>
                <a:lnTo>
                  <a:pt x="1913" y="7478"/>
                </a:lnTo>
                <a:close/>
              </a:path>
              <a:path w="21600" h="21600" extrusionOk="0">
                <a:moveTo>
                  <a:pt x="1913" y="9049"/>
                </a:moveTo>
                <a:lnTo>
                  <a:pt x="3699" y="9049"/>
                </a:lnTo>
                <a:lnTo>
                  <a:pt x="2678" y="9687"/>
                </a:lnTo>
                <a:lnTo>
                  <a:pt x="2296" y="9392"/>
                </a:lnTo>
                <a:lnTo>
                  <a:pt x="2125" y="9490"/>
                </a:lnTo>
                <a:lnTo>
                  <a:pt x="2700" y="9932"/>
                </a:lnTo>
                <a:lnTo>
                  <a:pt x="3699" y="9294"/>
                </a:lnTo>
                <a:lnTo>
                  <a:pt x="3699" y="10030"/>
                </a:lnTo>
                <a:lnTo>
                  <a:pt x="1913" y="10030"/>
                </a:lnTo>
                <a:lnTo>
                  <a:pt x="1913" y="9049"/>
                </a:lnTo>
                <a:close/>
              </a:path>
              <a:path w="21600" h="21600" extrusionOk="0">
                <a:moveTo>
                  <a:pt x="1913" y="10620"/>
                </a:moveTo>
                <a:lnTo>
                  <a:pt x="3699" y="10620"/>
                </a:lnTo>
                <a:lnTo>
                  <a:pt x="2678" y="11258"/>
                </a:lnTo>
                <a:lnTo>
                  <a:pt x="2296" y="10963"/>
                </a:lnTo>
                <a:lnTo>
                  <a:pt x="2125" y="11061"/>
                </a:lnTo>
                <a:lnTo>
                  <a:pt x="2700" y="11503"/>
                </a:lnTo>
                <a:lnTo>
                  <a:pt x="3699" y="10865"/>
                </a:lnTo>
                <a:lnTo>
                  <a:pt x="3699" y="11601"/>
                </a:lnTo>
                <a:lnTo>
                  <a:pt x="1913" y="11601"/>
                </a:lnTo>
                <a:lnTo>
                  <a:pt x="1913" y="10620"/>
                </a:lnTo>
                <a:close/>
              </a:path>
              <a:path w="21600" h="21600" extrusionOk="0">
                <a:moveTo>
                  <a:pt x="1913" y="12190"/>
                </a:moveTo>
                <a:lnTo>
                  <a:pt x="3699" y="12190"/>
                </a:lnTo>
                <a:lnTo>
                  <a:pt x="2678" y="12829"/>
                </a:lnTo>
                <a:lnTo>
                  <a:pt x="2296" y="12534"/>
                </a:lnTo>
                <a:lnTo>
                  <a:pt x="2125" y="12632"/>
                </a:lnTo>
                <a:lnTo>
                  <a:pt x="2700" y="13074"/>
                </a:lnTo>
                <a:lnTo>
                  <a:pt x="3699" y="12436"/>
                </a:lnTo>
                <a:lnTo>
                  <a:pt x="3699" y="13172"/>
                </a:lnTo>
                <a:lnTo>
                  <a:pt x="1913" y="13172"/>
                </a:lnTo>
                <a:lnTo>
                  <a:pt x="1913" y="12190"/>
                </a:lnTo>
                <a:close/>
              </a:path>
              <a:path w="21600" h="21600" extrusionOk="0">
                <a:moveTo>
                  <a:pt x="1913" y="13761"/>
                </a:moveTo>
                <a:lnTo>
                  <a:pt x="3699" y="13761"/>
                </a:lnTo>
                <a:lnTo>
                  <a:pt x="2678" y="14400"/>
                </a:lnTo>
                <a:lnTo>
                  <a:pt x="2296" y="14105"/>
                </a:lnTo>
                <a:lnTo>
                  <a:pt x="2125" y="14203"/>
                </a:lnTo>
                <a:lnTo>
                  <a:pt x="2700" y="14645"/>
                </a:lnTo>
                <a:lnTo>
                  <a:pt x="3699" y="14007"/>
                </a:lnTo>
                <a:lnTo>
                  <a:pt x="3699" y="14743"/>
                </a:lnTo>
                <a:lnTo>
                  <a:pt x="1913" y="14743"/>
                </a:lnTo>
                <a:lnTo>
                  <a:pt x="1913" y="13761"/>
                </a:lnTo>
                <a:close/>
              </a:path>
              <a:path w="21600" h="21600" extrusionOk="0">
                <a:moveTo>
                  <a:pt x="1913" y="15332"/>
                </a:moveTo>
                <a:lnTo>
                  <a:pt x="3699" y="15332"/>
                </a:lnTo>
                <a:lnTo>
                  <a:pt x="2678" y="15970"/>
                </a:lnTo>
                <a:lnTo>
                  <a:pt x="2296" y="15676"/>
                </a:lnTo>
                <a:lnTo>
                  <a:pt x="2125" y="15774"/>
                </a:lnTo>
                <a:lnTo>
                  <a:pt x="2700" y="16216"/>
                </a:lnTo>
                <a:lnTo>
                  <a:pt x="3699" y="15578"/>
                </a:lnTo>
                <a:lnTo>
                  <a:pt x="3699" y="16314"/>
                </a:lnTo>
                <a:lnTo>
                  <a:pt x="1913" y="16314"/>
                </a:lnTo>
                <a:lnTo>
                  <a:pt x="1913" y="15332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18" name="Form"/>
          <p:cNvSpPr>
            <a:spLocks noEditPoints="1" noChangeArrowheads="1"/>
          </p:cNvSpPr>
          <p:nvPr/>
        </p:nvSpPr>
        <p:spPr bwMode="auto">
          <a:xfrm>
            <a:off x="5747602" y="3565427"/>
            <a:ext cx="455430" cy="558501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10800 h 21600"/>
              <a:gd name="T14" fmla="*/ 4740 w 21600"/>
              <a:gd name="T15" fmla="*/ 1309 h 21600"/>
              <a:gd name="T16" fmla="*/ 19410 w 21600"/>
              <a:gd name="T17" fmla="*/ 16331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T14" t="T15" r="T16" b="T17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12840" y="18507"/>
                </a:moveTo>
                <a:lnTo>
                  <a:pt x="16051" y="18507"/>
                </a:lnTo>
                <a:lnTo>
                  <a:pt x="16051" y="19260"/>
                </a:lnTo>
                <a:lnTo>
                  <a:pt x="12840" y="19260"/>
                </a:lnTo>
                <a:lnTo>
                  <a:pt x="12840" y="18507"/>
                </a:lnTo>
                <a:close/>
              </a:path>
              <a:path w="21600" h="21600" extrusionOk="0">
                <a:moveTo>
                  <a:pt x="16731" y="18507"/>
                </a:moveTo>
                <a:lnTo>
                  <a:pt x="19941" y="18507"/>
                </a:lnTo>
                <a:lnTo>
                  <a:pt x="19941" y="19260"/>
                </a:lnTo>
                <a:lnTo>
                  <a:pt x="16731" y="19260"/>
                </a:lnTo>
                <a:lnTo>
                  <a:pt x="16731" y="18507"/>
                </a:lnTo>
                <a:close/>
              </a:path>
              <a:path w="21600" h="21600" extrusionOk="0">
                <a:moveTo>
                  <a:pt x="1913" y="1194"/>
                </a:moveTo>
                <a:lnTo>
                  <a:pt x="3699" y="1194"/>
                </a:lnTo>
                <a:lnTo>
                  <a:pt x="2678" y="1832"/>
                </a:lnTo>
                <a:lnTo>
                  <a:pt x="2296" y="1538"/>
                </a:lnTo>
                <a:lnTo>
                  <a:pt x="2125" y="1636"/>
                </a:lnTo>
                <a:lnTo>
                  <a:pt x="2700" y="2078"/>
                </a:lnTo>
                <a:lnTo>
                  <a:pt x="3699" y="1440"/>
                </a:lnTo>
                <a:lnTo>
                  <a:pt x="3699" y="2176"/>
                </a:lnTo>
                <a:lnTo>
                  <a:pt x="1913" y="2176"/>
                </a:lnTo>
                <a:lnTo>
                  <a:pt x="1913" y="1194"/>
                </a:lnTo>
                <a:close/>
              </a:path>
              <a:path w="21600" h="21600" extrusionOk="0">
                <a:moveTo>
                  <a:pt x="1913" y="2765"/>
                </a:moveTo>
                <a:lnTo>
                  <a:pt x="3699" y="2765"/>
                </a:lnTo>
                <a:lnTo>
                  <a:pt x="2678" y="3403"/>
                </a:lnTo>
                <a:lnTo>
                  <a:pt x="2296" y="3109"/>
                </a:lnTo>
                <a:lnTo>
                  <a:pt x="2125" y="3207"/>
                </a:lnTo>
                <a:lnTo>
                  <a:pt x="2700" y="3649"/>
                </a:lnTo>
                <a:lnTo>
                  <a:pt x="3699" y="3010"/>
                </a:lnTo>
                <a:lnTo>
                  <a:pt x="3699" y="3747"/>
                </a:lnTo>
                <a:lnTo>
                  <a:pt x="1913" y="3747"/>
                </a:lnTo>
                <a:lnTo>
                  <a:pt x="1913" y="2765"/>
                </a:lnTo>
                <a:close/>
              </a:path>
              <a:path w="21600" h="21600" extrusionOk="0">
                <a:moveTo>
                  <a:pt x="1913" y="4336"/>
                </a:moveTo>
                <a:lnTo>
                  <a:pt x="3699" y="4336"/>
                </a:lnTo>
                <a:lnTo>
                  <a:pt x="2678" y="4974"/>
                </a:lnTo>
                <a:lnTo>
                  <a:pt x="2296" y="4680"/>
                </a:lnTo>
                <a:lnTo>
                  <a:pt x="2125" y="4778"/>
                </a:lnTo>
                <a:lnTo>
                  <a:pt x="2700" y="5220"/>
                </a:lnTo>
                <a:lnTo>
                  <a:pt x="3699" y="4581"/>
                </a:lnTo>
                <a:lnTo>
                  <a:pt x="3699" y="5318"/>
                </a:lnTo>
                <a:lnTo>
                  <a:pt x="1913" y="5318"/>
                </a:lnTo>
                <a:lnTo>
                  <a:pt x="1913" y="4336"/>
                </a:lnTo>
                <a:close/>
              </a:path>
              <a:path w="21600" h="21600" extrusionOk="0">
                <a:moveTo>
                  <a:pt x="1913" y="5907"/>
                </a:moveTo>
                <a:lnTo>
                  <a:pt x="3699" y="5907"/>
                </a:lnTo>
                <a:lnTo>
                  <a:pt x="2678" y="6545"/>
                </a:lnTo>
                <a:lnTo>
                  <a:pt x="2296" y="6250"/>
                </a:lnTo>
                <a:lnTo>
                  <a:pt x="2125" y="6349"/>
                </a:lnTo>
                <a:lnTo>
                  <a:pt x="2700" y="6790"/>
                </a:lnTo>
                <a:lnTo>
                  <a:pt x="3699" y="6152"/>
                </a:lnTo>
                <a:lnTo>
                  <a:pt x="3699" y="6889"/>
                </a:lnTo>
                <a:lnTo>
                  <a:pt x="1913" y="6889"/>
                </a:lnTo>
                <a:lnTo>
                  <a:pt x="1913" y="5907"/>
                </a:lnTo>
                <a:close/>
              </a:path>
              <a:path w="21600" h="21600" extrusionOk="0">
                <a:moveTo>
                  <a:pt x="1913" y="7478"/>
                </a:moveTo>
                <a:lnTo>
                  <a:pt x="3699" y="7478"/>
                </a:lnTo>
                <a:lnTo>
                  <a:pt x="2678" y="8116"/>
                </a:lnTo>
                <a:lnTo>
                  <a:pt x="2296" y="7821"/>
                </a:lnTo>
                <a:lnTo>
                  <a:pt x="2125" y="7919"/>
                </a:lnTo>
                <a:lnTo>
                  <a:pt x="2700" y="8361"/>
                </a:lnTo>
                <a:lnTo>
                  <a:pt x="3699" y="7723"/>
                </a:lnTo>
                <a:lnTo>
                  <a:pt x="3699" y="8460"/>
                </a:lnTo>
                <a:lnTo>
                  <a:pt x="1913" y="8460"/>
                </a:lnTo>
                <a:lnTo>
                  <a:pt x="1913" y="7478"/>
                </a:lnTo>
                <a:close/>
              </a:path>
              <a:path w="21600" h="21600" extrusionOk="0">
                <a:moveTo>
                  <a:pt x="1913" y="9049"/>
                </a:moveTo>
                <a:lnTo>
                  <a:pt x="3699" y="9049"/>
                </a:lnTo>
                <a:lnTo>
                  <a:pt x="2678" y="9687"/>
                </a:lnTo>
                <a:lnTo>
                  <a:pt x="2296" y="9392"/>
                </a:lnTo>
                <a:lnTo>
                  <a:pt x="2125" y="9490"/>
                </a:lnTo>
                <a:lnTo>
                  <a:pt x="2700" y="9932"/>
                </a:lnTo>
                <a:lnTo>
                  <a:pt x="3699" y="9294"/>
                </a:lnTo>
                <a:lnTo>
                  <a:pt x="3699" y="10030"/>
                </a:lnTo>
                <a:lnTo>
                  <a:pt x="1913" y="10030"/>
                </a:lnTo>
                <a:lnTo>
                  <a:pt x="1913" y="9049"/>
                </a:lnTo>
                <a:close/>
              </a:path>
              <a:path w="21600" h="21600" extrusionOk="0">
                <a:moveTo>
                  <a:pt x="1913" y="10620"/>
                </a:moveTo>
                <a:lnTo>
                  <a:pt x="3699" y="10620"/>
                </a:lnTo>
                <a:lnTo>
                  <a:pt x="2678" y="11258"/>
                </a:lnTo>
                <a:lnTo>
                  <a:pt x="2296" y="10963"/>
                </a:lnTo>
                <a:lnTo>
                  <a:pt x="2125" y="11061"/>
                </a:lnTo>
                <a:lnTo>
                  <a:pt x="2700" y="11503"/>
                </a:lnTo>
                <a:lnTo>
                  <a:pt x="3699" y="10865"/>
                </a:lnTo>
                <a:lnTo>
                  <a:pt x="3699" y="11601"/>
                </a:lnTo>
                <a:lnTo>
                  <a:pt x="1913" y="11601"/>
                </a:lnTo>
                <a:lnTo>
                  <a:pt x="1913" y="10620"/>
                </a:lnTo>
                <a:close/>
              </a:path>
              <a:path w="21600" h="21600" extrusionOk="0">
                <a:moveTo>
                  <a:pt x="1913" y="12190"/>
                </a:moveTo>
                <a:lnTo>
                  <a:pt x="3699" y="12190"/>
                </a:lnTo>
                <a:lnTo>
                  <a:pt x="2678" y="12829"/>
                </a:lnTo>
                <a:lnTo>
                  <a:pt x="2296" y="12534"/>
                </a:lnTo>
                <a:lnTo>
                  <a:pt x="2125" y="12632"/>
                </a:lnTo>
                <a:lnTo>
                  <a:pt x="2700" y="13074"/>
                </a:lnTo>
                <a:lnTo>
                  <a:pt x="3699" y="12436"/>
                </a:lnTo>
                <a:lnTo>
                  <a:pt x="3699" y="13172"/>
                </a:lnTo>
                <a:lnTo>
                  <a:pt x="1913" y="13172"/>
                </a:lnTo>
                <a:lnTo>
                  <a:pt x="1913" y="12190"/>
                </a:lnTo>
                <a:close/>
              </a:path>
              <a:path w="21600" h="21600" extrusionOk="0">
                <a:moveTo>
                  <a:pt x="1913" y="13761"/>
                </a:moveTo>
                <a:lnTo>
                  <a:pt x="3699" y="13761"/>
                </a:lnTo>
                <a:lnTo>
                  <a:pt x="2678" y="14400"/>
                </a:lnTo>
                <a:lnTo>
                  <a:pt x="2296" y="14105"/>
                </a:lnTo>
                <a:lnTo>
                  <a:pt x="2125" y="14203"/>
                </a:lnTo>
                <a:lnTo>
                  <a:pt x="2700" y="14645"/>
                </a:lnTo>
                <a:lnTo>
                  <a:pt x="3699" y="14007"/>
                </a:lnTo>
                <a:lnTo>
                  <a:pt x="3699" y="14743"/>
                </a:lnTo>
                <a:lnTo>
                  <a:pt x="1913" y="14743"/>
                </a:lnTo>
                <a:lnTo>
                  <a:pt x="1913" y="13761"/>
                </a:lnTo>
                <a:close/>
              </a:path>
              <a:path w="21600" h="21600" extrusionOk="0">
                <a:moveTo>
                  <a:pt x="1913" y="15332"/>
                </a:moveTo>
                <a:lnTo>
                  <a:pt x="3699" y="15332"/>
                </a:lnTo>
                <a:lnTo>
                  <a:pt x="2678" y="15970"/>
                </a:lnTo>
                <a:lnTo>
                  <a:pt x="2296" y="15676"/>
                </a:lnTo>
                <a:lnTo>
                  <a:pt x="2125" y="15774"/>
                </a:lnTo>
                <a:lnTo>
                  <a:pt x="2700" y="16216"/>
                </a:lnTo>
                <a:lnTo>
                  <a:pt x="3699" y="15578"/>
                </a:lnTo>
                <a:lnTo>
                  <a:pt x="3699" y="16314"/>
                </a:lnTo>
                <a:lnTo>
                  <a:pt x="1913" y="16314"/>
                </a:lnTo>
                <a:lnTo>
                  <a:pt x="1913" y="15332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19" name="Form"/>
          <p:cNvSpPr>
            <a:spLocks noEditPoints="1" noChangeArrowheads="1"/>
          </p:cNvSpPr>
          <p:nvPr/>
        </p:nvSpPr>
        <p:spPr bwMode="auto">
          <a:xfrm>
            <a:off x="5900002" y="3717827"/>
            <a:ext cx="455430" cy="558501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10800 h 21600"/>
              <a:gd name="T14" fmla="*/ 4740 w 21600"/>
              <a:gd name="T15" fmla="*/ 1309 h 21600"/>
              <a:gd name="T16" fmla="*/ 19410 w 21600"/>
              <a:gd name="T17" fmla="*/ 16331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T14" t="T15" r="T16" b="T17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12840" y="18507"/>
                </a:moveTo>
                <a:lnTo>
                  <a:pt x="16051" y="18507"/>
                </a:lnTo>
                <a:lnTo>
                  <a:pt x="16051" y="19260"/>
                </a:lnTo>
                <a:lnTo>
                  <a:pt x="12840" y="19260"/>
                </a:lnTo>
                <a:lnTo>
                  <a:pt x="12840" y="18507"/>
                </a:lnTo>
                <a:close/>
              </a:path>
              <a:path w="21600" h="21600" extrusionOk="0">
                <a:moveTo>
                  <a:pt x="16731" y="18507"/>
                </a:moveTo>
                <a:lnTo>
                  <a:pt x="19941" y="18507"/>
                </a:lnTo>
                <a:lnTo>
                  <a:pt x="19941" y="19260"/>
                </a:lnTo>
                <a:lnTo>
                  <a:pt x="16731" y="19260"/>
                </a:lnTo>
                <a:lnTo>
                  <a:pt x="16731" y="18507"/>
                </a:lnTo>
                <a:close/>
              </a:path>
              <a:path w="21600" h="21600" extrusionOk="0">
                <a:moveTo>
                  <a:pt x="1913" y="1194"/>
                </a:moveTo>
                <a:lnTo>
                  <a:pt x="3699" y="1194"/>
                </a:lnTo>
                <a:lnTo>
                  <a:pt x="2678" y="1832"/>
                </a:lnTo>
                <a:lnTo>
                  <a:pt x="2296" y="1538"/>
                </a:lnTo>
                <a:lnTo>
                  <a:pt x="2125" y="1636"/>
                </a:lnTo>
                <a:lnTo>
                  <a:pt x="2700" y="2078"/>
                </a:lnTo>
                <a:lnTo>
                  <a:pt x="3699" y="1440"/>
                </a:lnTo>
                <a:lnTo>
                  <a:pt x="3699" y="2176"/>
                </a:lnTo>
                <a:lnTo>
                  <a:pt x="1913" y="2176"/>
                </a:lnTo>
                <a:lnTo>
                  <a:pt x="1913" y="1194"/>
                </a:lnTo>
                <a:close/>
              </a:path>
              <a:path w="21600" h="21600" extrusionOk="0">
                <a:moveTo>
                  <a:pt x="1913" y="2765"/>
                </a:moveTo>
                <a:lnTo>
                  <a:pt x="3699" y="2765"/>
                </a:lnTo>
                <a:lnTo>
                  <a:pt x="2678" y="3403"/>
                </a:lnTo>
                <a:lnTo>
                  <a:pt x="2296" y="3109"/>
                </a:lnTo>
                <a:lnTo>
                  <a:pt x="2125" y="3207"/>
                </a:lnTo>
                <a:lnTo>
                  <a:pt x="2700" y="3649"/>
                </a:lnTo>
                <a:lnTo>
                  <a:pt x="3699" y="3010"/>
                </a:lnTo>
                <a:lnTo>
                  <a:pt x="3699" y="3747"/>
                </a:lnTo>
                <a:lnTo>
                  <a:pt x="1913" y="3747"/>
                </a:lnTo>
                <a:lnTo>
                  <a:pt x="1913" y="2765"/>
                </a:lnTo>
                <a:close/>
              </a:path>
              <a:path w="21600" h="21600" extrusionOk="0">
                <a:moveTo>
                  <a:pt x="1913" y="4336"/>
                </a:moveTo>
                <a:lnTo>
                  <a:pt x="3699" y="4336"/>
                </a:lnTo>
                <a:lnTo>
                  <a:pt x="2678" y="4974"/>
                </a:lnTo>
                <a:lnTo>
                  <a:pt x="2296" y="4680"/>
                </a:lnTo>
                <a:lnTo>
                  <a:pt x="2125" y="4778"/>
                </a:lnTo>
                <a:lnTo>
                  <a:pt x="2700" y="5220"/>
                </a:lnTo>
                <a:lnTo>
                  <a:pt x="3699" y="4581"/>
                </a:lnTo>
                <a:lnTo>
                  <a:pt x="3699" y="5318"/>
                </a:lnTo>
                <a:lnTo>
                  <a:pt x="1913" y="5318"/>
                </a:lnTo>
                <a:lnTo>
                  <a:pt x="1913" y="4336"/>
                </a:lnTo>
                <a:close/>
              </a:path>
              <a:path w="21600" h="21600" extrusionOk="0">
                <a:moveTo>
                  <a:pt x="1913" y="5907"/>
                </a:moveTo>
                <a:lnTo>
                  <a:pt x="3699" y="5907"/>
                </a:lnTo>
                <a:lnTo>
                  <a:pt x="2678" y="6545"/>
                </a:lnTo>
                <a:lnTo>
                  <a:pt x="2296" y="6250"/>
                </a:lnTo>
                <a:lnTo>
                  <a:pt x="2125" y="6349"/>
                </a:lnTo>
                <a:lnTo>
                  <a:pt x="2700" y="6790"/>
                </a:lnTo>
                <a:lnTo>
                  <a:pt x="3699" y="6152"/>
                </a:lnTo>
                <a:lnTo>
                  <a:pt x="3699" y="6889"/>
                </a:lnTo>
                <a:lnTo>
                  <a:pt x="1913" y="6889"/>
                </a:lnTo>
                <a:lnTo>
                  <a:pt x="1913" y="5907"/>
                </a:lnTo>
                <a:close/>
              </a:path>
              <a:path w="21600" h="21600" extrusionOk="0">
                <a:moveTo>
                  <a:pt x="1913" y="7478"/>
                </a:moveTo>
                <a:lnTo>
                  <a:pt x="3699" y="7478"/>
                </a:lnTo>
                <a:lnTo>
                  <a:pt x="2678" y="8116"/>
                </a:lnTo>
                <a:lnTo>
                  <a:pt x="2296" y="7821"/>
                </a:lnTo>
                <a:lnTo>
                  <a:pt x="2125" y="7919"/>
                </a:lnTo>
                <a:lnTo>
                  <a:pt x="2700" y="8361"/>
                </a:lnTo>
                <a:lnTo>
                  <a:pt x="3699" y="7723"/>
                </a:lnTo>
                <a:lnTo>
                  <a:pt x="3699" y="8460"/>
                </a:lnTo>
                <a:lnTo>
                  <a:pt x="1913" y="8460"/>
                </a:lnTo>
                <a:lnTo>
                  <a:pt x="1913" y="7478"/>
                </a:lnTo>
                <a:close/>
              </a:path>
              <a:path w="21600" h="21600" extrusionOk="0">
                <a:moveTo>
                  <a:pt x="1913" y="9049"/>
                </a:moveTo>
                <a:lnTo>
                  <a:pt x="3699" y="9049"/>
                </a:lnTo>
                <a:lnTo>
                  <a:pt x="2678" y="9687"/>
                </a:lnTo>
                <a:lnTo>
                  <a:pt x="2296" y="9392"/>
                </a:lnTo>
                <a:lnTo>
                  <a:pt x="2125" y="9490"/>
                </a:lnTo>
                <a:lnTo>
                  <a:pt x="2700" y="9932"/>
                </a:lnTo>
                <a:lnTo>
                  <a:pt x="3699" y="9294"/>
                </a:lnTo>
                <a:lnTo>
                  <a:pt x="3699" y="10030"/>
                </a:lnTo>
                <a:lnTo>
                  <a:pt x="1913" y="10030"/>
                </a:lnTo>
                <a:lnTo>
                  <a:pt x="1913" y="9049"/>
                </a:lnTo>
                <a:close/>
              </a:path>
              <a:path w="21600" h="21600" extrusionOk="0">
                <a:moveTo>
                  <a:pt x="1913" y="10620"/>
                </a:moveTo>
                <a:lnTo>
                  <a:pt x="3699" y="10620"/>
                </a:lnTo>
                <a:lnTo>
                  <a:pt x="2678" y="11258"/>
                </a:lnTo>
                <a:lnTo>
                  <a:pt x="2296" y="10963"/>
                </a:lnTo>
                <a:lnTo>
                  <a:pt x="2125" y="11061"/>
                </a:lnTo>
                <a:lnTo>
                  <a:pt x="2700" y="11503"/>
                </a:lnTo>
                <a:lnTo>
                  <a:pt x="3699" y="10865"/>
                </a:lnTo>
                <a:lnTo>
                  <a:pt x="3699" y="11601"/>
                </a:lnTo>
                <a:lnTo>
                  <a:pt x="1913" y="11601"/>
                </a:lnTo>
                <a:lnTo>
                  <a:pt x="1913" y="10620"/>
                </a:lnTo>
                <a:close/>
              </a:path>
              <a:path w="21600" h="21600" extrusionOk="0">
                <a:moveTo>
                  <a:pt x="1913" y="12190"/>
                </a:moveTo>
                <a:lnTo>
                  <a:pt x="3699" y="12190"/>
                </a:lnTo>
                <a:lnTo>
                  <a:pt x="2678" y="12829"/>
                </a:lnTo>
                <a:lnTo>
                  <a:pt x="2296" y="12534"/>
                </a:lnTo>
                <a:lnTo>
                  <a:pt x="2125" y="12632"/>
                </a:lnTo>
                <a:lnTo>
                  <a:pt x="2700" y="13074"/>
                </a:lnTo>
                <a:lnTo>
                  <a:pt x="3699" y="12436"/>
                </a:lnTo>
                <a:lnTo>
                  <a:pt x="3699" y="13172"/>
                </a:lnTo>
                <a:lnTo>
                  <a:pt x="1913" y="13172"/>
                </a:lnTo>
                <a:lnTo>
                  <a:pt x="1913" y="12190"/>
                </a:lnTo>
                <a:close/>
              </a:path>
              <a:path w="21600" h="21600" extrusionOk="0">
                <a:moveTo>
                  <a:pt x="1913" y="13761"/>
                </a:moveTo>
                <a:lnTo>
                  <a:pt x="3699" y="13761"/>
                </a:lnTo>
                <a:lnTo>
                  <a:pt x="2678" y="14400"/>
                </a:lnTo>
                <a:lnTo>
                  <a:pt x="2296" y="14105"/>
                </a:lnTo>
                <a:lnTo>
                  <a:pt x="2125" y="14203"/>
                </a:lnTo>
                <a:lnTo>
                  <a:pt x="2700" y="14645"/>
                </a:lnTo>
                <a:lnTo>
                  <a:pt x="3699" y="14007"/>
                </a:lnTo>
                <a:lnTo>
                  <a:pt x="3699" y="14743"/>
                </a:lnTo>
                <a:lnTo>
                  <a:pt x="1913" y="14743"/>
                </a:lnTo>
                <a:lnTo>
                  <a:pt x="1913" y="13761"/>
                </a:lnTo>
                <a:close/>
              </a:path>
              <a:path w="21600" h="21600" extrusionOk="0">
                <a:moveTo>
                  <a:pt x="1913" y="15332"/>
                </a:moveTo>
                <a:lnTo>
                  <a:pt x="3699" y="15332"/>
                </a:lnTo>
                <a:lnTo>
                  <a:pt x="2678" y="15970"/>
                </a:lnTo>
                <a:lnTo>
                  <a:pt x="2296" y="15676"/>
                </a:lnTo>
                <a:lnTo>
                  <a:pt x="2125" y="15774"/>
                </a:lnTo>
                <a:lnTo>
                  <a:pt x="2700" y="16216"/>
                </a:lnTo>
                <a:lnTo>
                  <a:pt x="3699" y="15578"/>
                </a:lnTo>
                <a:lnTo>
                  <a:pt x="3699" y="16314"/>
                </a:lnTo>
                <a:lnTo>
                  <a:pt x="1913" y="16314"/>
                </a:lnTo>
                <a:lnTo>
                  <a:pt x="1913" y="15332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20" name="Form"/>
          <p:cNvSpPr>
            <a:spLocks noEditPoints="1" noChangeArrowheads="1"/>
          </p:cNvSpPr>
          <p:nvPr/>
        </p:nvSpPr>
        <p:spPr bwMode="auto">
          <a:xfrm>
            <a:off x="6052402" y="3870227"/>
            <a:ext cx="455430" cy="558501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10800 h 21600"/>
              <a:gd name="T14" fmla="*/ 4740 w 21600"/>
              <a:gd name="T15" fmla="*/ 1309 h 21600"/>
              <a:gd name="T16" fmla="*/ 19410 w 21600"/>
              <a:gd name="T17" fmla="*/ 16331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T14" t="T15" r="T16" b="T17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12840" y="18507"/>
                </a:moveTo>
                <a:lnTo>
                  <a:pt x="16051" y="18507"/>
                </a:lnTo>
                <a:lnTo>
                  <a:pt x="16051" y="19260"/>
                </a:lnTo>
                <a:lnTo>
                  <a:pt x="12840" y="19260"/>
                </a:lnTo>
                <a:lnTo>
                  <a:pt x="12840" y="18507"/>
                </a:lnTo>
                <a:close/>
              </a:path>
              <a:path w="21600" h="21600" extrusionOk="0">
                <a:moveTo>
                  <a:pt x="16731" y="18507"/>
                </a:moveTo>
                <a:lnTo>
                  <a:pt x="19941" y="18507"/>
                </a:lnTo>
                <a:lnTo>
                  <a:pt x="19941" y="19260"/>
                </a:lnTo>
                <a:lnTo>
                  <a:pt x="16731" y="19260"/>
                </a:lnTo>
                <a:lnTo>
                  <a:pt x="16731" y="18507"/>
                </a:lnTo>
                <a:close/>
              </a:path>
              <a:path w="21600" h="21600" extrusionOk="0">
                <a:moveTo>
                  <a:pt x="1913" y="1194"/>
                </a:moveTo>
                <a:lnTo>
                  <a:pt x="3699" y="1194"/>
                </a:lnTo>
                <a:lnTo>
                  <a:pt x="2678" y="1832"/>
                </a:lnTo>
                <a:lnTo>
                  <a:pt x="2296" y="1538"/>
                </a:lnTo>
                <a:lnTo>
                  <a:pt x="2125" y="1636"/>
                </a:lnTo>
                <a:lnTo>
                  <a:pt x="2700" y="2078"/>
                </a:lnTo>
                <a:lnTo>
                  <a:pt x="3699" y="1440"/>
                </a:lnTo>
                <a:lnTo>
                  <a:pt x="3699" y="2176"/>
                </a:lnTo>
                <a:lnTo>
                  <a:pt x="1913" y="2176"/>
                </a:lnTo>
                <a:lnTo>
                  <a:pt x="1913" y="1194"/>
                </a:lnTo>
                <a:close/>
              </a:path>
              <a:path w="21600" h="21600" extrusionOk="0">
                <a:moveTo>
                  <a:pt x="1913" y="2765"/>
                </a:moveTo>
                <a:lnTo>
                  <a:pt x="3699" y="2765"/>
                </a:lnTo>
                <a:lnTo>
                  <a:pt x="2678" y="3403"/>
                </a:lnTo>
                <a:lnTo>
                  <a:pt x="2296" y="3109"/>
                </a:lnTo>
                <a:lnTo>
                  <a:pt x="2125" y="3207"/>
                </a:lnTo>
                <a:lnTo>
                  <a:pt x="2700" y="3649"/>
                </a:lnTo>
                <a:lnTo>
                  <a:pt x="3699" y="3010"/>
                </a:lnTo>
                <a:lnTo>
                  <a:pt x="3699" y="3747"/>
                </a:lnTo>
                <a:lnTo>
                  <a:pt x="1913" y="3747"/>
                </a:lnTo>
                <a:lnTo>
                  <a:pt x="1913" y="2765"/>
                </a:lnTo>
                <a:close/>
              </a:path>
              <a:path w="21600" h="21600" extrusionOk="0">
                <a:moveTo>
                  <a:pt x="1913" y="4336"/>
                </a:moveTo>
                <a:lnTo>
                  <a:pt x="3699" y="4336"/>
                </a:lnTo>
                <a:lnTo>
                  <a:pt x="2678" y="4974"/>
                </a:lnTo>
                <a:lnTo>
                  <a:pt x="2296" y="4680"/>
                </a:lnTo>
                <a:lnTo>
                  <a:pt x="2125" y="4778"/>
                </a:lnTo>
                <a:lnTo>
                  <a:pt x="2700" y="5220"/>
                </a:lnTo>
                <a:lnTo>
                  <a:pt x="3699" y="4581"/>
                </a:lnTo>
                <a:lnTo>
                  <a:pt x="3699" y="5318"/>
                </a:lnTo>
                <a:lnTo>
                  <a:pt x="1913" y="5318"/>
                </a:lnTo>
                <a:lnTo>
                  <a:pt x="1913" y="4336"/>
                </a:lnTo>
                <a:close/>
              </a:path>
              <a:path w="21600" h="21600" extrusionOk="0">
                <a:moveTo>
                  <a:pt x="1913" y="5907"/>
                </a:moveTo>
                <a:lnTo>
                  <a:pt x="3699" y="5907"/>
                </a:lnTo>
                <a:lnTo>
                  <a:pt x="2678" y="6545"/>
                </a:lnTo>
                <a:lnTo>
                  <a:pt x="2296" y="6250"/>
                </a:lnTo>
                <a:lnTo>
                  <a:pt x="2125" y="6349"/>
                </a:lnTo>
                <a:lnTo>
                  <a:pt x="2700" y="6790"/>
                </a:lnTo>
                <a:lnTo>
                  <a:pt x="3699" y="6152"/>
                </a:lnTo>
                <a:lnTo>
                  <a:pt x="3699" y="6889"/>
                </a:lnTo>
                <a:lnTo>
                  <a:pt x="1913" y="6889"/>
                </a:lnTo>
                <a:lnTo>
                  <a:pt x="1913" y="5907"/>
                </a:lnTo>
                <a:close/>
              </a:path>
              <a:path w="21600" h="21600" extrusionOk="0">
                <a:moveTo>
                  <a:pt x="1913" y="7478"/>
                </a:moveTo>
                <a:lnTo>
                  <a:pt x="3699" y="7478"/>
                </a:lnTo>
                <a:lnTo>
                  <a:pt x="2678" y="8116"/>
                </a:lnTo>
                <a:lnTo>
                  <a:pt x="2296" y="7821"/>
                </a:lnTo>
                <a:lnTo>
                  <a:pt x="2125" y="7919"/>
                </a:lnTo>
                <a:lnTo>
                  <a:pt x="2700" y="8361"/>
                </a:lnTo>
                <a:lnTo>
                  <a:pt x="3699" y="7723"/>
                </a:lnTo>
                <a:lnTo>
                  <a:pt x="3699" y="8460"/>
                </a:lnTo>
                <a:lnTo>
                  <a:pt x="1913" y="8460"/>
                </a:lnTo>
                <a:lnTo>
                  <a:pt x="1913" y="7478"/>
                </a:lnTo>
                <a:close/>
              </a:path>
              <a:path w="21600" h="21600" extrusionOk="0">
                <a:moveTo>
                  <a:pt x="1913" y="9049"/>
                </a:moveTo>
                <a:lnTo>
                  <a:pt x="3699" y="9049"/>
                </a:lnTo>
                <a:lnTo>
                  <a:pt x="2678" y="9687"/>
                </a:lnTo>
                <a:lnTo>
                  <a:pt x="2296" y="9392"/>
                </a:lnTo>
                <a:lnTo>
                  <a:pt x="2125" y="9490"/>
                </a:lnTo>
                <a:lnTo>
                  <a:pt x="2700" y="9932"/>
                </a:lnTo>
                <a:lnTo>
                  <a:pt x="3699" y="9294"/>
                </a:lnTo>
                <a:lnTo>
                  <a:pt x="3699" y="10030"/>
                </a:lnTo>
                <a:lnTo>
                  <a:pt x="1913" y="10030"/>
                </a:lnTo>
                <a:lnTo>
                  <a:pt x="1913" y="9049"/>
                </a:lnTo>
                <a:close/>
              </a:path>
              <a:path w="21600" h="21600" extrusionOk="0">
                <a:moveTo>
                  <a:pt x="1913" y="10620"/>
                </a:moveTo>
                <a:lnTo>
                  <a:pt x="3699" y="10620"/>
                </a:lnTo>
                <a:lnTo>
                  <a:pt x="2678" y="11258"/>
                </a:lnTo>
                <a:lnTo>
                  <a:pt x="2296" y="10963"/>
                </a:lnTo>
                <a:lnTo>
                  <a:pt x="2125" y="11061"/>
                </a:lnTo>
                <a:lnTo>
                  <a:pt x="2700" y="11503"/>
                </a:lnTo>
                <a:lnTo>
                  <a:pt x="3699" y="10865"/>
                </a:lnTo>
                <a:lnTo>
                  <a:pt x="3699" y="11601"/>
                </a:lnTo>
                <a:lnTo>
                  <a:pt x="1913" y="11601"/>
                </a:lnTo>
                <a:lnTo>
                  <a:pt x="1913" y="10620"/>
                </a:lnTo>
                <a:close/>
              </a:path>
              <a:path w="21600" h="21600" extrusionOk="0">
                <a:moveTo>
                  <a:pt x="1913" y="12190"/>
                </a:moveTo>
                <a:lnTo>
                  <a:pt x="3699" y="12190"/>
                </a:lnTo>
                <a:lnTo>
                  <a:pt x="2678" y="12829"/>
                </a:lnTo>
                <a:lnTo>
                  <a:pt x="2296" y="12534"/>
                </a:lnTo>
                <a:lnTo>
                  <a:pt x="2125" y="12632"/>
                </a:lnTo>
                <a:lnTo>
                  <a:pt x="2700" y="13074"/>
                </a:lnTo>
                <a:lnTo>
                  <a:pt x="3699" y="12436"/>
                </a:lnTo>
                <a:lnTo>
                  <a:pt x="3699" y="13172"/>
                </a:lnTo>
                <a:lnTo>
                  <a:pt x="1913" y="13172"/>
                </a:lnTo>
                <a:lnTo>
                  <a:pt x="1913" y="12190"/>
                </a:lnTo>
                <a:close/>
              </a:path>
              <a:path w="21600" h="21600" extrusionOk="0">
                <a:moveTo>
                  <a:pt x="1913" y="13761"/>
                </a:moveTo>
                <a:lnTo>
                  <a:pt x="3699" y="13761"/>
                </a:lnTo>
                <a:lnTo>
                  <a:pt x="2678" y="14400"/>
                </a:lnTo>
                <a:lnTo>
                  <a:pt x="2296" y="14105"/>
                </a:lnTo>
                <a:lnTo>
                  <a:pt x="2125" y="14203"/>
                </a:lnTo>
                <a:lnTo>
                  <a:pt x="2700" y="14645"/>
                </a:lnTo>
                <a:lnTo>
                  <a:pt x="3699" y="14007"/>
                </a:lnTo>
                <a:lnTo>
                  <a:pt x="3699" y="14743"/>
                </a:lnTo>
                <a:lnTo>
                  <a:pt x="1913" y="14743"/>
                </a:lnTo>
                <a:lnTo>
                  <a:pt x="1913" y="13761"/>
                </a:lnTo>
                <a:close/>
              </a:path>
              <a:path w="21600" h="21600" extrusionOk="0">
                <a:moveTo>
                  <a:pt x="1913" y="15332"/>
                </a:moveTo>
                <a:lnTo>
                  <a:pt x="3699" y="15332"/>
                </a:lnTo>
                <a:lnTo>
                  <a:pt x="2678" y="15970"/>
                </a:lnTo>
                <a:lnTo>
                  <a:pt x="2296" y="15676"/>
                </a:lnTo>
                <a:lnTo>
                  <a:pt x="2125" y="15774"/>
                </a:lnTo>
                <a:lnTo>
                  <a:pt x="2700" y="16216"/>
                </a:lnTo>
                <a:lnTo>
                  <a:pt x="3699" y="15578"/>
                </a:lnTo>
                <a:lnTo>
                  <a:pt x="3699" y="16314"/>
                </a:lnTo>
                <a:lnTo>
                  <a:pt x="1913" y="16314"/>
                </a:lnTo>
                <a:lnTo>
                  <a:pt x="1913" y="15332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21" name="Form"/>
          <p:cNvSpPr>
            <a:spLocks noEditPoints="1" noChangeArrowheads="1"/>
          </p:cNvSpPr>
          <p:nvPr/>
        </p:nvSpPr>
        <p:spPr bwMode="auto">
          <a:xfrm>
            <a:off x="6204802" y="4022627"/>
            <a:ext cx="455430" cy="558501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10800 h 21600"/>
              <a:gd name="T14" fmla="*/ 4740 w 21600"/>
              <a:gd name="T15" fmla="*/ 1309 h 21600"/>
              <a:gd name="T16" fmla="*/ 19410 w 21600"/>
              <a:gd name="T17" fmla="*/ 16331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T14" t="T15" r="T16" b="T17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12840" y="18507"/>
                </a:moveTo>
                <a:lnTo>
                  <a:pt x="16051" y="18507"/>
                </a:lnTo>
                <a:lnTo>
                  <a:pt x="16051" y="19260"/>
                </a:lnTo>
                <a:lnTo>
                  <a:pt x="12840" y="19260"/>
                </a:lnTo>
                <a:lnTo>
                  <a:pt x="12840" y="18507"/>
                </a:lnTo>
                <a:close/>
              </a:path>
              <a:path w="21600" h="21600" extrusionOk="0">
                <a:moveTo>
                  <a:pt x="16731" y="18507"/>
                </a:moveTo>
                <a:lnTo>
                  <a:pt x="19941" y="18507"/>
                </a:lnTo>
                <a:lnTo>
                  <a:pt x="19941" y="19260"/>
                </a:lnTo>
                <a:lnTo>
                  <a:pt x="16731" y="19260"/>
                </a:lnTo>
                <a:lnTo>
                  <a:pt x="16731" y="18507"/>
                </a:lnTo>
                <a:close/>
              </a:path>
              <a:path w="21600" h="21600" extrusionOk="0">
                <a:moveTo>
                  <a:pt x="1913" y="1194"/>
                </a:moveTo>
                <a:lnTo>
                  <a:pt x="3699" y="1194"/>
                </a:lnTo>
                <a:lnTo>
                  <a:pt x="2678" y="1832"/>
                </a:lnTo>
                <a:lnTo>
                  <a:pt x="2296" y="1538"/>
                </a:lnTo>
                <a:lnTo>
                  <a:pt x="2125" y="1636"/>
                </a:lnTo>
                <a:lnTo>
                  <a:pt x="2700" y="2078"/>
                </a:lnTo>
                <a:lnTo>
                  <a:pt x="3699" y="1440"/>
                </a:lnTo>
                <a:lnTo>
                  <a:pt x="3699" y="2176"/>
                </a:lnTo>
                <a:lnTo>
                  <a:pt x="1913" y="2176"/>
                </a:lnTo>
                <a:lnTo>
                  <a:pt x="1913" y="1194"/>
                </a:lnTo>
                <a:close/>
              </a:path>
              <a:path w="21600" h="21600" extrusionOk="0">
                <a:moveTo>
                  <a:pt x="1913" y="2765"/>
                </a:moveTo>
                <a:lnTo>
                  <a:pt x="3699" y="2765"/>
                </a:lnTo>
                <a:lnTo>
                  <a:pt x="2678" y="3403"/>
                </a:lnTo>
                <a:lnTo>
                  <a:pt x="2296" y="3109"/>
                </a:lnTo>
                <a:lnTo>
                  <a:pt x="2125" y="3207"/>
                </a:lnTo>
                <a:lnTo>
                  <a:pt x="2700" y="3649"/>
                </a:lnTo>
                <a:lnTo>
                  <a:pt x="3699" y="3010"/>
                </a:lnTo>
                <a:lnTo>
                  <a:pt x="3699" y="3747"/>
                </a:lnTo>
                <a:lnTo>
                  <a:pt x="1913" y="3747"/>
                </a:lnTo>
                <a:lnTo>
                  <a:pt x="1913" y="2765"/>
                </a:lnTo>
                <a:close/>
              </a:path>
              <a:path w="21600" h="21600" extrusionOk="0">
                <a:moveTo>
                  <a:pt x="1913" y="4336"/>
                </a:moveTo>
                <a:lnTo>
                  <a:pt x="3699" y="4336"/>
                </a:lnTo>
                <a:lnTo>
                  <a:pt x="2678" y="4974"/>
                </a:lnTo>
                <a:lnTo>
                  <a:pt x="2296" y="4680"/>
                </a:lnTo>
                <a:lnTo>
                  <a:pt x="2125" y="4778"/>
                </a:lnTo>
                <a:lnTo>
                  <a:pt x="2700" y="5220"/>
                </a:lnTo>
                <a:lnTo>
                  <a:pt x="3699" y="4581"/>
                </a:lnTo>
                <a:lnTo>
                  <a:pt x="3699" y="5318"/>
                </a:lnTo>
                <a:lnTo>
                  <a:pt x="1913" y="5318"/>
                </a:lnTo>
                <a:lnTo>
                  <a:pt x="1913" y="4336"/>
                </a:lnTo>
                <a:close/>
              </a:path>
              <a:path w="21600" h="21600" extrusionOk="0">
                <a:moveTo>
                  <a:pt x="1913" y="5907"/>
                </a:moveTo>
                <a:lnTo>
                  <a:pt x="3699" y="5907"/>
                </a:lnTo>
                <a:lnTo>
                  <a:pt x="2678" y="6545"/>
                </a:lnTo>
                <a:lnTo>
                  <a:pt x="2296" y="6250"/>
                </a:lnTo>
                <a:lnTo>
                  <a:pt x="2125" y="6349"/>
                </a:lnTo>
                <a:lnTo>
                  <a:pt x="2700" y="6790"/>
                </a:lnTo>
                <a:lnTo>
                  <a:pt x="3699" y="6152"/>
                </a:lnTo>
                <a:lnTo>
                  <a:pt x="3699" y="6889"/>
                </a:lnTo>
                <a:lnTo>
                  <a:pt x="1913" y="6889"/>
                </a:lnTo>
                <a:lnTo>
                  <a:pt x="1913" y="5907"/>
                </a:lnTo>
                <a:close/>
              </a:path>
              <a:path w="21600" h="21600" extrusionOk="0">
                <a:moveTo>
                  <a:pt x="1913" y="7478"/>
                </a:moveTo>
                <a:lnTo>
                  <a:pt x="3699" y="7478"/>
                </a:lnTo>
                <a:lnTo>
                  <a:pt x="2678" y="8116"/>
                </a:lnTo>
                <a:lnTo>
                  <a:pt x="2296" y="7821"/>
                </a:lnTo>
                <a:lnTo>
                  <a:pt x="2125" y="7919"/>
                </a:lnTo>
                <a:lnTo>
                  <a:pt x="2700" y="8361"/>
                </a:lnTo>
                <a:lnTo>
                  <a:pt x="3699" y="7723"/>
                </a:lnTo>
                <a:lnTo>
                  <a:pt x="3699" y="8460"/>
                </a:lnTo>
                <a:lnTo>
                  <a:pt x="1913" y="8460"/>
                </a:lnTo>
                <a:lnTo>
                  <a:pt x="1913" y="7478"/>
                </a:lnTo>
                <a:close/>
              </a:path>
              <a:path w="21600" h="21600" extrusionOk="0">
                <a:moveTo>
                  <a:pt x="1913" y="9049"/>
                </a:moveTo>
                <a:lnTo>
                  <a:pt x="3699" y="9049"/>
                </a:lnTo>
                <a:lnTo>
                  <a:pt x="2678" y="9687"/>
                </a:lnTo>
                <a:lnTo>
                  <a:pt x="2296" y="9392"/>
                </a:lnTo>
                <a:lnTo>
                  <a:pt x="2125" y="9490"/>
                </a:lnTo>
                <a:lnTo>
                  <a:pt x="2700" y="9932"/>
                </a:lnTo>
                <a:lnTo>
                  <a:pt x="3699" y="9294"/>
                </a:lnTo>
                <a:lnTo>
                  <a:pt x="3699" y="10030"/>
                </a:lnTo>
                <a:lnTo>
                  <a:pt x="1913" y="10030"/>
                </a:lnTo>
                <a:lnTo>
                  <a:pt x="1913" y="9049"/>
                </a:lnTo>
                <a:close/>
              </a:path>
              <a:path w="21600" h="21600" extrusionOk="0">
                <a:moveTo>
                  <a:pt x="1913" y="10620"/>
                </a:moveTo>
                <a:lnTo>
                  <a:pt x="3699" y="10620"/>
                </a:lnTo>
                <a:lnTo>
                  <a:pt x="2678" y="11258"/>
                </a:lnTo>
                <a:lnTo>
                  <a:pt x="2296" y="10963"/>
                </a:lnTo>
                <a:lnTo>
                  <a:pt x="2125" y="11061"/>
                </a:lnTo>
                <a:lnTo>
                  <a:pt x="2700" y="11503"/>
                </a:lnTo>
                <a:lnTo>
                  <a:pt x="3699" y="10865"/>
                </a:lnTo>
                <a:lnTo>
                  <a:pt x="3699" y="11601"/>
                </a:lnTo>
                <a:lnTo>
                  <a:pt x="1913" y="11601"/>
                </a:lnTo>
                <a:lnTo>
                  <a:pt x="1913" y="10620"/>
                </a:lnTo>
                <a:close/>
              </a:path>
              <a:path w="21600" h="21600" extrusionOk="0">
                <a:moveTo>
                  <a:pt x="1913" y="12190"/>
                </a:moveTo>
                <a:lnTo>
                  <a:pt x="3699" y="12190"/>
                </a:lnTo>
                <a:lnTo>
                  <a:pt x="2678" y="12829"/>
                </a:lnTo>
                <a:lnTo>
                  <a:pt x="2296" y="12534"/>
                </a:lnTo>
                <a:lnTo>
                  <a:pt x="2125" y="12632"/>
                </a:lnTo>
                <a:lnTo>
                  <a:pt x="2700" y="13074"/>
                </a:lnTo>
                <a:lnTo>
                  <a:pt x="3699" y="12436"/>
                </a:lnTo>
                <a:lnTo>
                  <a:pt x="3699" y="13172"/>
                </a:lnTo>
                <a:lnTo>
                  <a:pt x="1913" y="13172"/>
                </a:lnTo>
                <a:lnTo>
                  <a:pt x="1913" y="12190"/>
                </a:lnTo>
                <a:close/>
              </a:path>
              <a:path w="21600" h="21600" extrusionOk="0">
                <a:moveTo>
                  <a:pt x="1913" y="13761"/>
                </a:moveTo>
                <a:lnTo>
                  <a:pt x="3699" y="13761"/>
                </a:lnTo>
                <a:lnTo>
                  <a:pt x="2678" y="14400"/>
                </a:lnTo>
                <a:lnTo>
                  <a:pt x="2296" y="14105"/>
                </a:lnTo>
                <a:lnTo>
                  <a:pt x="2125" y="14203"/>
                </a:lnTo>
                <a:lnTo>
                  <a:pt x="2700" y="14645"/>
                </a:lnTo>
                <a:lnTo>
                  <a:pt x="3699" y="14007"/>
                </a:lnTo>
                <a:lnTo>
                  <a:pt x="3699" y="14743"/>
                </a:lnTo>
                <a:lnTo>
                  <a:pt x="1913" y="14743"/>
                </a:lnTo>
                <a:lnTo>
                  <a:pt x="1913" y="13761"/>
                </a:lnTo>
                <a:close/>
              </a:path>
              <a:path w="21600" h="21600" extrusionOk="0">
                <a:moveTo>
                  <a:pt x="1913" y="15332"/>
                </a:moveTo>
                <a:lnTo>
                  <a:pt x="3699" y="15332"/>
                </a:lnTo>
                <a:lnTo>
                  <a:pt x="2678" y="15970"/>
                </a:lnTo>
                <a:lnTo>
                  <a:pt x="2296" y="15676"/>
                </a:lnTo>
                <a:lnTo>
                  <a:pt x="2125" y="15774"/>
                </a:lnTo>
                <a:lnTo>
                  <a:pt x="2700" y="16216"/>
                </a:lnTo>
                <a:lnTo>
                  <a:pt x="3699" y="15578"/>
                </a:lnTo>
                <a:lnTo>
                  <a:pt x="3699" y="16314"/>
                </a:lnTo>
                <a:lnTo>
                  <a:pt x="1913" y="16314"/>
                </a:lnTo>
                <a:lnTo>
                  <a:pt x="1913" y="15332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Jessie has a Golden Retriever named Sammy.</a:t>
            </a:r>
          </a:p>
          <a:p>
            <a:pPr lvl="1"/>
            <a:r>
              <a:rPr lang="en-US" sz="2000" dirty="0" smtClean="0"/>
              <a:t>The neighbor has a German Shepard, Jessie calls the dog “Sammy”</a:t>
            </a:r>
          </a:p>
          <a:p>
            <a:pPr lvl="1"/>
            <a:r>
              <a:rPr lang="en-US" sz="2000" dirty="0" smtClean="0"/>
              <a:t>A parent says “No that’s a different dog, Sammy is at home.”</a:t>
            </a:r>
          </a:p>
          <a:p>
            <a:pPr lvl="1"/>
            <a:r>
              <a:rPr lang="en-US" sz="2000" dirty="0" smtClean="0"/>
              <a:t>Jessie is at a petting zoo and sees a Pony, she says, “dog?!”</a:t>
            </a:r>
          </a:p>
          <a:p>
            <a:r>
              <a:rPr lang="en-US" sz="2400" dirty="0" smtClean="0"/>
              <a:t>Jessie has developed a schema about her pet, the more she learns about what a dog is, she is able to change her SCHEMA based on that info.</a:t>
            </a:r>
          </a:p>
          <a:p>
            <a:r>
              <a:rPr lang="en-US" sz="2400" dirty="0" smtClean="0"/>
              <a:t>Changing a schema is </a:t>
            </a:r>
            <a:r>
              <a:rPr lang="en-US" sz="2400" smtClean="0"/>
              <a:t>called Adaptation, </a:t>
            </a:r>
            <a:r>
              <a:rPr lang="en-US" sz="2400" dirty="0" smtClean="0"/>
              <a:t>and happens in 2 ways</a:t>
            </a:r>
          </a:p>
          <a:p>
            <a:pPr lvl="1"/>
            <a:r>
              <a:rPr lang="en-US" sz="2000" u="sng" dirty="0" smtClean="0"/>
              <a:t>Assimilation</a:t>
            </a:r>
            <a:r>
              <a:rPr lang="en-US" sz="2000" dirty="0" smtClean="0"/>
              <a:t>- When new info/ experiences are understood and changes the existing schema</a:t>
            </a:r>
          </a:p>
          <a:p>
            <a:pPr lvl="1"/>
            <a:r>
              <a:rPr lang="en-US" sz="2000" u="sng" dirty="0" smtClean="0"/>
              <a:t>Accommodation</a:t>
            </a:r>
            <a:r>
              <a:rPr lang="en-US" sz="2000" dirty="0" smtClean="0"/>
              <a:t>- If new info doesn’t fit the schema, the child must modify that schema or construct a new one.</a:t>
            </a:r>
            <a:endParaRPr lang="en-US" sz="2000" u="sng" dirty="0" smtClean="0"/>
          </a:p>
        </p:txBody>
      </p:sp>
      <p:sp>
        <p:nvSpPr>
          <p:cNvPr id="7" name="Rektangel 6"/>
          <p:cNvSpPr/>
          <p:nvPr/>
        </p:nvSpPr>
        <p:spPr>
          <a:xfrm>
            <a:off x="0" y="332656"/>
            <a:ext cx="9144000" cy="864096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Tittel 1"/>
          <p:cNvSpPr txBox="1">
            <a:spLocks/>
          </p:cNvSpPr>
          <p:nvPr/>
        </p:nvSpPr>
        <p:spPr>
          <a:xfrm>
            <a:off x="467544" y="18864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What</a:t>
            </a:r>
            <a:r>
              <a:rPr kumimoji="0" lang="nb-NO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is a </a:t>
            </a:r>
            <a:r>
              <a:rPr kumimoji="0" lang="nb-NO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Schema</a:t>
            </a:r>
            <a:endParaRPr kumimoji="0" lang="nb-NO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54199897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>
          <a:xfrm>
            <a:off x="10287" y="260648"/>
            <a:ext cx="9144000" cy="1152128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69776"/>
            <a:ext cx="8229600" cy="1143000"/>
          </a:xfrm>
        </p:spPr>
        <p:txBody>
          <a:bodyPr/>
          <a:lstStyle/>
          <a:p>
            <a:r>
              <a:rPr lang="nb-NO" b="1" dirty="0" smtClean="0">
                <a:solidFill>
                  <a:schemeClr val="bg1"/>
                </a:solidFill>
              </a:rPr>
              <a:t>LANGUAGE</a:t>
            </a:r>
            <a:endParaRPr lang="nb-NO" b="1" dirty="0">
              <a:solidFill>
                <a:schemeClr val="bg1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999381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b="1" dirty="0" smtClean="0"/>
              <a:t>Language </a:t>
            </a:r>
            <a:r>
              <a:rPr lang="en-US" sz="1800" dirty="0" smtClean="0"/>
              <a:t>develops from </a:t>
            </a:r>
            <a:r>
              <a:rPr lang="en-US" sz="1800" b="1" dirty="0" smtClean="0"/>
              <a:t>social interactions – communication with surroundings</a:t>
            </a:r>
          </a:p>
          <a:p>
            <a:pPr>
              <a:buNone/>
            </a:pPr>
            <a:endParaRPr lang="en-US" sz="1800" b="1" dirty="0" smtClean="0"/>
          </a:p>
          <a:p>
            <a:pPr>
              <a:buNone/>
            </a:pPr>
            <a:r>
              <a:rPr lang="en-US" sz="1800" b="1" dirty="0" smtClean="0"/>
              <a:t> </a:t>
            </a:r>
            <a:r>
              <a:rPr lang="en-US" sz="1800" dirty="0" smtClean="0"/>
              <a:t>Plays a central role in </a:t>
            </a:r>
            <a:r>
              <a:rPr lang="en-US" sz="1800" b="1" dirty="0" smtClean="0"/>
              <a:t>mental development</a:t>
            </a:r>
            <a:endParaRPr lang="en-US" sz="1800" dirty="0"/>
          </a:p>
          <a:p>
            <a:pPr lvl="1"/>
            <a:r>
              <a:rPr lang="en-US" sz="1800" i="1" dirty="0" smtClean="0"/>
              <a:t>tool of thought</a:t>
            </a:r>
          </a:p>
          <a:p>
            <a:pPr lvl="1"/>
            <a:r>
              <a:rPr lang="en-US" sz="1800" i="1" dirty="0" smtClean="0"/>
              <a:t>transmit information</a:t>
            </a:r>
            <a:endParaRPr lang="en-US" sz="2000" b="1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/>
              <a:t>L</a:t>
            </a:r>
            <a:r>
              <a:rPr lang="en-US" sz="1800" dirty="0" smtClean="0"/>
              <a:t>anguage ability becomes </a:t>
            </a:r>
            <a:r>
              <a:rPr lang="en-US" sz="1800" b="1" u="sng" dirty="0" smtClean="0"/>
              <a:t>internalized as thought</a:t>
            </a:r>
            <a:r>
              <a:rPr lang="en-US" sz="1800" dirty="0" smtClean="0"/>
              <a:t> </a:t>
            </a:r>
            <a:br>
              <a:rPr lang="en-US" sz="1800" dirty="0" smtClean="0"/>
            </a:br>
            <a:r>
              <a:rPr lang="en-US" sz="1800" i="1" dirty="0" smtClean="0"/>
              <a:t>Out-loud comments transformed into internal speech</a:t>
            </a:r>
          </a:p>
          <a:p>
            <a:pPr>
              <a:buNone/>
            </a:pPr>
            <a:endParaRPr lang="en-US" sz="1800" i="1" dirty="0" smtClean="0"/>
          </a:p>
          <a:p>
            <a:pPr>
              <a:buNone/>
            </a:pPr>
            <a:r>
              <a:rPr lang="en-US" sz="1800" b="1" u="sng" dirty="0" smtClean="0"/>
              <a:t>Internal speech</a:t>
            </a:r>
            <a:r>
              <a:rPr lang="en-US" sz="1800" b="1" dirty="0" smtClean="0"/>
              <a:t> </a:t>
            </a:r>
            <a:r>
              <a:rPr lang="en-US" sz="1800" dirty="0" smtClean="0"/>
              <a:t>to plan activities and strategies = aid development</a:t>
            </a:r>
            <a:br>
              <a:rPr lang="en-US" sz="1800" dirty="0" smtClean="0"/>
            </a:br>
            <a:r>
              <a:rPr lang="en-US" sz="1800" i="1" dirty="0" smtClean="0"/>
              <a:t>Language as an accelerator of thinking/understanding</a:t>
            </a:r>
          </a:p>
          <a:p>
            <a:pPr>
              <a:buNone/>
            </a:pPr>
            <a:endParaRPr lang="nb-NO" sz="2400" dirty="0"/>
          </a:p>
        </p:txBody>
      </p:sp>
      <p:pic>
        <p:nvPicPr>
          <p:cNvPr id="5128" name="Picture 8" descr="C:\Users\Mona\AppData\Local\Microsoft\Windows\Temporary Internet Files\Content.IE5\Y8IM9QI4\MM900043731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4293096"/>
            <a:ext cx="1345521" cy="1728192"/>
          </a:xfrm>
          <a:prstGeom prst="rect">
            <a:avLst/>
          </a:prstGeom>
          <a:noFill/>
        </p:spPr>
      </p:pic>
      <p:sp>
        <p:nvSpPr>
          <p:cNvPr id="4" name="Cloud Callout 3"/>
          <p:cNvSpPr/>
          <p:nvPr/>
        </p:nvSpPr>
        <p:spPr>
          <a:xfrm>
            <a:off x="7494215" y="2924944"/>
            <a:ext cx="1326257" cy="1152128"/>
          </a:xfrm>
          <a:prstGeom prst="cloudCallou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027" name="Picture 3" descr="C:\Users\Mona\AppData\Local\Microsoft\Windows\Temporary Internet Files\Content.IE5\XDGA2GU4\MC90031132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3213772"/>
            <a:ext cx="506836" cy="574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ktangel 16"/>
          <p:cNvSpPr/>
          <p:nvPr/>
        </p:nvSpPr>
        <p:spPr>
          <a:xfrm>
            <a:off x="0" y="404664"/>
            <a:ext cx="9180512" cy="108012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" name="Rektangel 14"/>
          <p:cNvSpPr/>
          <p:nvPr/>
        </p:nvSpPr>
        <p:spPr>
          <a:xfrm>
            <a:off x="4499992" y="3429000"/>
            <a:ext cx="4176464" cy="1152128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TekstSylinder 4"/>
          <p:cNvSpPr txBox="1"/>
          <p:nvPr/>
        </p:nvSpPr>
        <p:spPr>
          <a:xfrm>
            <a:off x="3419872" y="5107831"/>
            <a:ext cx="56521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/>
              <a:t>”What a child can do in cooperation today, </a:t>
            </a:r>
          </a:p>
          <a:p>
            <a:pPr algn="ctr"/>
            <a:r>
              <a:rPr lang="en-US" sz="2200" b="1" dirty="0" smtClean="0"/>
              <a:t>he can do alone tomorrow”</a:t>
            </a:r>
            <a:br>
              <a:rPr lang="en-US" sz="2200" b="1" dirty="0" smtClean="0"/>
            </a:br>
            <a:r>
              <a:rPr lang="en-US" sz="2200" i="1" dirty="0" smtClean="0"/>
              <a:t>- Vygotsky</a:t>
            </a:r>
            <a:endParaRPr lang="en-US" sz="2200" b="1" dirty="0"/>
          </a:p>
        </p:txBody>
      </p:sp>
      <p:sp>
        <p:nvSpPr>
          <p:cNvPr id="6" name="TekstSylinder 5"/>
          <p:cNvSpPr txBox="1"/>
          <p:nvPr/>
        </p:nvSpPr>
        <p:spPr>
          <a:xfrm>
            <a:off x="4392488" y="1981289"/>
            <a:ext cx="42839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000" dirty="0" smtClean="0"/>
          </a:p>
          <a:p>
            <a:pPr algn="ctr"/>
            <a:r>
              <a:rPr lang="en-US" sz="2000" dirty="0" smtClean="0"/>
              <a:t>Identify the tasks children cannot do alone, but can do with assistance</a:t>
            </a:r>
            <a:endParaRPr lang="en-US" sz="2000" dirty="0"/>
          </a:p>
        </p:txBody>
      </p:sp>
      <p:sp>
        <p:nvSpPr>
          <p:cNvPr id="8" name="Ellipse 7"/>
          <p:cNvSpPr/>
          <p:nvPr/>
        </p:nvSpPr>
        <p:spPr>
          <a:xfrm>
            <a:off x="251520" y="1833081"/>
            <a:ext cx="3676241" cy="361214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Ellipse 8"/>
          <p:cNvSpPr/>
          <p:nvPr/>
        </p:nvSpPr>
        <p:spPr>
          <a:xfrm>
            <a:off x="755577" y="2276873"/>
            <a:ext cx="2589416" cy="2559381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Ellipse 9"/>
          <p:cNvSpPr/>
          <p:nvPr/>
        </p:nvSpPr>
        <p:spPr>
          <a:xfrm>
            <a:off x="1331641" y="2852937"/>
            <a:ext cx="1486329" cy="1429341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TekstSylinder 10"/>
          <p:cNvSpPr txBox="1"/>
          <p:nvPr/>
        </p:nvSpPr>
        <p:spPr>
          <a:xfrm>
            <a:off x="1547665" y="3212977"/>
            <a:ext cx="10801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100" b="1" dirty="0" smtClean="0">
                <a:solidFill>
                  <a:schemeClr val="bg1"/>
                </a:solidFill>
              </a:rPr>
              <a:t>CAN DO ALONE</a:t>
            </a:r>
            <a:endParaRPr lang="nb-NO" sz="2100" b="1" dirty="0">
              <a:solidFill>
                <a:schemeClr val="bg1"/>
              </a:solidFill>
            </a:endParaRPr>
          </a:p>
        </p:txBody>
      </p:sp>
      <p:sp>
        <p:nvSpPr>
          <p:cNvPr id="12" name="TekstSylinder 11"/>
          <p:cNvSpPr txBox="1"/>
          <p:nvPr/>
        </p:nvSpPr>
        <p:spPr>
          <a:xfrm>
            <a:off x="1763689" y="4365105"/>
            <a:ext cx="115212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100" b="1" dirty="0" smtClean="0">
                <a:solidFill>
                  <a:schemeClr val="bg1"/>
                </a:solidFill>
              </a:rPr>
              <a:t>ZPD</a:t>
            </a:r>
            <a:endParaRPr lang="nb-NO" sz="2100" b="1" dirty="0">
              <a:solidFill>
                <a:schemeClr val="bg1"/>
              </a:solidFill>
            </a:endParaRPr>
          </a:p>
        </p:txBody>
      </p:sp>
      <p:sp>
        <p:nvSpPr>
          <p:cNvPr id="13" name="TekstSylinder 12"/>
          <p:cNvSpPr txBox="1"/>
          <p:nvPr/>
        </p:nvSpPr>
        <p:spPr>
          <a:xfrm>
            <a:off x="1259633" y="4885711"/>
            <a:ext cx="18002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100" b="1" dirty="0" smtClean="0">
                <a:solidFill>
                  <a:schemeClr val="bg1"/>
                </a:solidFill>
              </a:rPr>
              <a:t>CAN’T DO YET</a:t>
            </a:r>
            <a:endParaRPr lang="nb-NO" sz="2100" b="1" dirty="0">
              <a:solidFill>
                <a:schemeClr val="bg1"/>
              </a:solidFill>
            </a:endParaRPr>
          </a:p>
        </p:txBody>
      </p:sp>
      <p:sp>
        <p:nvSpPr>
          <p:cNvPr id="14" name="TekstSylinder 13"/>
          <p:cNvSpPr txBox="1"/>
          <p:nvPr/>
        </p:nvSpPr>
        <p:spPr>
          <a:xfrm>
            <a:off x="4499992" y="3657218"/>
            <a:ext cx="42484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smtClean="0">
                <a:solidFill>
                  <a:schemeClr val="bg1"/>
                </a:solidFill>
              </a:rPr>
              <a:t>Co-construct</a:t>
            </a:r>
            <a:r>
              <a:rPr lang="en-US" sz="2000" smtClean="0">
                <a:solidFill>
                  <a:schemeClr val="bg1"/>
                </a:solidFill>
              </a:rPr>
              <a:t> knowledge through a process of  </a:t>
            </a:r>
            <a:r>
              <a:rPr lang="en-US" sz="2000" b="1" smtClean="0">
                <a:solidFill>
                  <a:schemeClr val="bg1"/>
                </a:solidFill>
              </a:rPr>
              <a:t>guided participation</a:t>
            </a:r>
            <a:endParaRPr lang="en-US" sz="2000" b="1">
              <a:solidFill>
                <a:schemeClr val="bg1"/>
              </a:solidFill>
            </a:endParaRPr>
          </a:p>
        </p:txBody>
      </p:sp>
      <p:sp>
        <p:nvSpPr>
          <p:cNvPr id="16" name="TekstSylinder 15"/>
          <p:cNvSpPr txBox="1"/>
          <p:nvPr/>
        </p:nvSpPr>
        <p:spPr>
          <a:xfrm>
            <a:off x="467544" y="620688"/>
            <a:ext cx="849694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400" b="1" dirty="0" smtClean="0">
                <a:solidFill>
                  <a:schemeClr val="bg1"/>
                </a:solidFill>
              </a:rPr>
              <a:t>THE ZONE OF PROXIMAL DEVELOPMENT (ZPD)</a:t>
            </a:r>
            <a:endParaRPr lang="nb-NO" sz="3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0" y="260648"/>
            <a:ext cx="9180512" cy="108012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nb-NO" b="1" dirty="0" smtClean="0">
                <a:solidFill>
                  <a:schemeClr val="bg1"/>
                </a:solidFill>
              </a:rPr>
              <a:t>SCAFFOLDING</a:t>
            </a:r>
            <a:endParaRPr lang="nb-NO" b="1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3717032"/>
            <a:ext cx="3248921" cy="2713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kstSylinder 5"/>
          <p:cNvSpPr txBox="1"/>
          <p:nvPr/>
        </p:nvSpPr>
        <p:spPr>
          <a:xfrm>
            <a:off x="1331640" y="1459810"/>
            <a:ext cx="6984776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 smtClean="0"/>
              <a:t>= guided participation</a:t>
            </a:r>
          </a:p>
          <a:p>
            <a:pPr algn="ctr"/>
            <a:r>
              <a:rPr lang="en-US" sz="1700" dirty="0" smtClean="0"/>
              <a:t/>
            </a:r>
            <a:br>
              <a:rPr lang="en-US" sz="1700" dirty="0" smtClean="0"/>
            </a:br>
            <a:r>
              <a:rPr lang="en-US" sz="1700" dirty="0" smtClean="0"/>
              <a:t>make guided decisions, give directions, discuss and ask questions, encourage</a:t>
            </a:r>
          </a:p>
          <a:p>
            <a:pPr algn="ctr"/>
            <a:r>
              <a:rPr lang="en-US" sz="1700" b="1" i="1" dirty="0" smtClean="0"/>
              <a:t>In short: Prompt development</a:t>
            </a:r>
          </a:p>
          <a:p>
            <a:endParaRPr lang="en-US" sz="1700" dirty="0" smtClean="0"/>
          </a:p>
          <a:p>
            <a:r>
              <a:rPr lang="en-US" sz="1700" dirty="0" smtClean="0"/>
              <a:t>Decrease / Increase level of control in relation to failure / success</a:t>
            </a:r>
          </a:p>
          <a:p>
            <a:pPr algn="ctr"/>
            <a:r>
              <a:rPr lang="en-US" sz="1700" b="1" i="1" dirty="0" smtClean="0"/>
              <a:t>Model </a:t>
            </a:r>
            <a:r>
              <a:rPr lang="en-US" sz="1700" b="1" i="1" dirty="0" smtClean="0">
                <a:sym typeface="Wingdings" pitchFamily="2" charset="2"/>
              </a:rPr>
              <a:t> Coach  Fade / Internalization</a:t>
            </a:r>
            <a:endParaRPr lang="en-US" sz="1700" b="1" i="1" dirty="0" smtClean="0"/>
          </a:p>
          <a:p>
            <a:endParaRPr lang="en-US" sz="1700" dirty="0"/>
          </a:p>
        </p:txBody>
      </p:sp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2120" y="4149080"/>
            <a:ext cx="1800200" cy="1767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Rett pil 15"/>
          <p:cNvCxnSpPr/>
          <p:nvPr/>
        </p:nvCxnSpPr>
        <p:spPr>
          <a:xfrm>
            <a:off x="6876256" y="5157192"/>
            <a:ext cx="216024" cy="302434"/>
          </a:xfrm>
          <a:prstGeom prst="straightConnector1">
            <a:avLst/>
          </a:prstGeom>
          <a:ln w="762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tt pil 18"/>
          <p:cNvCxnSpPr/>
          <p:nvPr/>
        </p:nvCxnSpPr>
        <p:spPr>
          <a:xfrm>
            <a:off x="5724128" y="5085184"/>
            <a:ext cx="216024" cy="302434"/>
          </a:xfrm>
          <a:prstGeom prst="straightConnector1">
            <a:avLst/>
          </a:prstGeom>
          <a:ln w="76200">
            <a:solidFill>
              <a:srgbClr val="FFFF00"/>
            </a:solidFill>
            <a:tailEnd type="arrow"/>
          </a:ln>
          <a:scene3d>
            <a:camera prst="orthographicFront">
              <a:rot lat="0" lon="11999976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ett pil 19"/>
          <p:cNvCxnSpPr/>
          <p:nvPr/>
        </p:nvCxnSpPr>
        <p:spPr>
          <a:xfrm>
            <a:off x="5796136" y="3933056"/>
            <a:ext cx="216024" cy="302434"/>
          </a:xfrm>
          <a:prstGeom prst="straightConnector1">
            <a:avLst/>
          </a:prstGeom>
          <a:ln w="76200">
            <a:solidFill>
              <a:srgbClr val="FFFF00"/>
            </a:solidFill>
            <a:tailEnd type="arrow"/>
          </a:ln>
          <a:scene3d>
            <a:camera prst="orthographicFront">
              <a:rot lat="0" lon="1199976" rev="10799999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ett pil 20"/>
          <p:cNvCxnSpPr/>
          <p:nvPr/>
        </p:nvCxnSpPr>
        <p:spPr>
          <a:xfrm>
            <a:off x="6804248" y="3918654"/>
            <a:ext cx="216024" cy="302434"/>
          </a:xfrm>
          <a:prstGeom prst="straightConnector1">
            <a:avLst/>
          </a:prstGeom>
          <a:ln w="76200">
            <a:solidFill>
              <a:srgbClr val="FFFF00"/>
            </a:solidFill>
            <a:tailEnd type="arrow"/>
          </a:ln>
          <a:scene3d>
            <a:camera prst="orthographicFront">
              <a:rot lat="0" lon="11400000" rev="10799999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0" y="0"/>
            <a:ext cx="9180512" cy="1052736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r>
              <a:rPr lang="nb-NO" b="1" dirty="0" smtClean="0">
                <a:solidFill>
                  <a:schemeClr val="bg1"/>
                </a:solidFill>
              </a:rPr>
              <a:t>SCAFFOLDING IN USE</a:t>
            </a:r>
            <a:endParaRPr lang="nb-NO" b="1" dirty="0">
              <a:solidFill>
                <a:schemeClr val="bg1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3517851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400" b="1" dirty="0" smtClean="0"/>
              <a:t>	As a teacher / parent:</a:t>
            </a:r>
            <a:endParaRPr lang="en-US" sz="2400" dirty="0" smtClean="0"/>
          </a:p>
          <a:p>
            <a:pPr lvl="1">
              <a:buBlip>
                <a:blip r:embed="rId3"/>
              </a:buBlip>
            </a:pPr>
            <a:r>
              <a:rPr lang="en-US" sz="2400" i="1" dirty="0" smtClean="0"/>
              <a:t>to identify ZPD + provide scaffolding within it</a:t>
            </a:r>
          </a:p>
          <a:p>
            <a:pPr lvl="1">
              <a:buBlip>
                <a:blip r:embed="rId3"/>
              </a:buBlip>
            </a:pPr>
            <a:r>
              <a:rPr lang="en-US" sz="2400" i="1" dirty="0" smtClean="0"/>
              <a:t>to provide experiences and tasks within the child’s ZPD</a:t>
            </a:r>
          </a:p>
          <a:p>
            <a:pPr lvl="1">
              <a:buBlip>
                <a:blip r:embed="rId3"/>
              </a:buBlip>
            </a:pPr>
            <a:r>
              <a:rPr lang="en-US" sz="2400" i="1" dirty="0" smtClean="0"/>
              <a:t>accompany by prompting, questioning, simplifications, adjustments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Model performance while thinking out loud, give verbal instructions</a:t>
            </a:r>
            <a:br>
              <a:rPr lang="en-US" sz="2400" dirty="0" smtClean="0"/>
            </a:br>
            <a:r>
              <a:rPr lang="en-US" sz="2400" dirty="0" smtClean="0"/>
              <a:t>Guide and structure the task, connect to prior knowledge and skills, </a:t>
            </a:r>
            <a:br>
              <a:rPr lang="en-US" sz="2400" dirty="0" smtClean="0"/>
            </a:br>
            <a:r>
              <a:rPr lang="en-US" sz="2400" dirty="0" smtClean="0"/>
              <a:t>break down into sub-tasks</a:t>
            </a:r>
            <a:br>
              <a:rPr lang="en-US" sz="2400" dirty="0" smtClean="0"/>
            </a:br>
            <a:endParaRPr lang="en-US" sz="2100" dirty="0" smtClean="0"/>
          </a:p>
          <a:p>
            <a:pPr>
              <a:buNone/>
            </a:pPr>
            <a:r>
              <a:rPr lang="en-US" sz="2400" b="1" dirty="0" smtClean="0"/>
              <a:t>	In pair-work / group-work:</a:t>
            </a:r>
            <a:endParaRPr lang="en-US" sz="2400" dirty="0"/>
          </a:p>
          <a:p>
            <a:pPr lvl="1">
              <a:buBlip>
                <a:blip r:embed="rId3"/>
              </a:buBlip>
            </a:pPr>
            <a:r>
              <a:rPr lang="en-US" sz="2400" dirty="0" smtClean="0"/>
              <a:t>cooperative learning, mixed-ability groups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i="1" dirty="0" smtClean="0"/>
              <a:t>pair advanced learners with developing ones</a:t>
            </a:r>
            <a:endParaRPr lang="en-US" sz="2000" i="1" dirty="0"/>
          </a:p>
        </p:txBody>
      </p:sp>
      <p:sp>
        <p:nvSpPr>
          <p:cNvPr id="4" name="Rektangel 3"/>
          <p:cNvSpPr/>
          <p:nvPr/>
        </p:nvSpPr>
        <p:spPr>
          <a:xfrm>
            <a:off x="0" y="5373216"/>
            <a:ext cx="9144000" cy="1484784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kstSylinder 4"/>
          <p:cNvSpPr txBox="1"/>
          <p:nvPr/>
        </p:nvSpPr>
        <p:spPr>
          <a:xfrm>
            <a:off x="539552" y="5661248"/>
            <a:ext cx="72728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chemeClr val="bg1"/>
                </a:solidFill>
              </a:rPr>
              <a:t>”To know how to scaffold is to know how to teach” </a:t>
            </a:r>
            <a:r>
              <a:rPr lang="en-US" sz="2000" b="1" smtClean="0">
                <a:solidFill>
                  <a:schemeClr val="bg1"/>
                </a:solidFill>
              </a:rPr>
              <a:t/>
            </a:r>
            <a:br>
              <a:rPr lang="en-US" sz="2000" b="1" smtClean="0">
                <a:solidFill>
                  <a:schemeClr val="bg1"/>
                </a:solidFill>
              </a:rPr>
            </a:br>
            <a:r>
              <a:rPr lang="en-US" sz="2000" b="1" smtClean="0">
                <a:solidFill>
                  <a:schemeClr val="bg1"/>
                </a:solidFill>
              </a:rPr>
              <a:t>– Kathy Walker, holistic ’Walker Learning Approach’ </a:t>
            </a:r>
          </a:p>
        </p:txBody>
      </p:sp>
      <p:pic>
        <p:nvPicPr>
          <p:cNvPr id="7170" name="Picture 2" descr="http://walkerlearning.com.au/info/sites/default/files/wla2012_logo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19030" y="5877272"/>
            <a:ext cx="2224970" cy="1052736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15334</TotalTime>
  <Words>655</Words>
  <Application>Microsoft Macintosh PowerPoint</Application>
  <PresentationFormat>On-screen Show (4:3)</PresentationFormat>
  <Paragraphs>143</Paragraphs>
  <Slides>11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Office-tema</vt:lpstr>
      <vt:lpstr>LEV VYGOTSKY</vt:lpstr>
      <vt:lpstr>TOPICS</vt:lpstr>
      <vt:lpstr>DEVELOPMENT AND LEARNING</vt:lpstr>
      <vt:lpstr>PowerPoint Presentation</vt:lpstr>
      <vt:lpstr>PowerPoint Presentation</vt:lpstr>
      <vt:lpstr>LANGUAGE</vt:lpstr>
      <vt:lpstr>PowerPoint Presentation</vt:lpstr>
      <vt:lpstr>SCAFFOLDING</vt:lpstr>
      <vt:lpstr>SCAFFOLDING IN USE</vt:lpstr>
      <vt:lpstr>PRETEND PLAY</vt:lpstr>
      <vt:lpstr>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LEV VYGOTSKY’S THEORY OF COGNITIVE DEVELOPMENT</dc:title>
  <dc:creator>Mona Aarsland</dc:creator>
  <cp:lastModifiedBy>Teacher Tigard-Tualatin</cp:lastModifiedBy>
  <cp:revision>264</cp:revision>
  <dcterms:created xsi:type="dcterms:W3CDTF">2013-09-10T16:10:32Z</dcterms:created>
  <dcterms:modified xsi:type="dcterms:W3CDTF">2017-11-02T16:04:43Z</dcterms:modified>
</cp:coreProperties>
</file>