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92ADC9-7FB9-4B4B-8C9F-4868CC0A8092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FBE49E0-46BA-944F-885D-BBC597734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Preschool Years</a:t>
            </a:r>
            <a:endParaRPr lang="en-US" dirty="0"/>
          </a:p>
        </p:txBody>
      </p:sp>
      <p:pic>
        <p:nvPicPr>
          <p:cNvPr id="4" name="Picture 3" descr="child_measuring_chi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331" y="815533"/>
            <a:ext cx="2165483" cy="3084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year olds...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feed themselves with a spoon and fork (still really messy, though!)</a:t>
            </a:r>
          </a:p>
          <a:p>
            <a:r>
              <a:rPr lang="en-US" dirty="0" smtClean="0"/>
              <a:t>Can build towers out of blocks (may have trouble keeping them from tumbling over)</a:t>
            </a:r>
          </a:p>
          <a:p>
            <a:r>
              <a:rPr lang="en-US" dirty="0" smtClean="0"/>
              <a:t>Can draw straight lines</a:t>
            </a:r>
          </a:p>
          <a:p>
            <a:r>
              <a:rPr lang="en-US" dirty="0" smtClean="0"/>
              <a:t>Can copy circles</a:t>
            </a:r>
          </a:p>
          <a:p>
            <a:r>
              <a:rPr lang="en-US" dirty="0" smtClean="0"/>
              <a:t>Can unbutton buttons</a:t>
            </a:r>
          </a:p>
          <a:p>
            <a:r>
              <a:rPr lang="en-US" dirty="0" smtClean="0"/>
              <a:t>Can zip zippers</a:t>
            </a:r>
          </a:p>
        </p:txBody>
      </p:sp>
      <p:pic>
        <p:nvPicPr>
          <p:cNvPr id="4" name="Picture 3" descr="images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665" y="3723659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year olds…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more control over their movements</a:t>
            </a:r>
          </a:p>
          <a:p>
            <a:r>
              <a:rPr lang="en-US" dirty="0" smtClean="0"/>
              <a:t>May try to use a knife while eating (like cutting up food…not trying to eat using a knife :D)</a:t>
            </a:r>
          </a:p>
          <a:p>
            <a:r>
              <a:rPr lang="en-US" dirty="0" smtClean="0"/>
              <a:t>Can build pretty steady towers of blocks</a:t>
            </a:r>
          </a:p>
          <a:p>
            <a:r>
              <a:rPr lang="en-US" dirty="0" smtClean="0"/>
              <a:t>Can cut along lines with scissors</a:t>
            </a:r>
          </a:p>
          <a:p>
            <a:r>
              <a:rPr lang="en-US" dirty="0" smtClean="0"/>
              <a:t>Can brush their teeth, comb their hair, and wash their hands</a:t>
            </a:r>
          </a:p>
          <a:p>
            <a:r>
              <a:rPr lang="en-US" dirty="0" smtClean="0"/>
              <a:t>They may be able to lace up shoes…but probably not tie them yet</a:t>
            </a:r>
          </a:p>
        </p:txBody>
      </p:sp>
      <p:pic>
        <p:nvPicPr>
          <p:cNvPr id="4" name="Picture 3" descr="6334218-close-up-of-cute-little-four-year-old-african-american-gi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091" y="484094"/>
            <a:ext cx="21336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olds…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much improved hand-eye coordination</a:t>
            </a:r>
          </a:p>
          <a:p>
            <a:r>
              <a:rPr lang="en-US" dirty="0" smtClean="0"/>
              <a:t>Have selected a right/left hand preference</a:t>
            </a:r>
          </a:p>
          <a:p>
            <a:r>
              <a:rPr lang="en-US" dirty="0" smtClean="0"/>
              <a:t>Use all utensils necessary to feed themselves</a:t>
            </a:r>
          </a:p>
          <a:p>
            <a:r>
              <a:rPr lang="en-US" dirty="0" smtClean="0"/>
              <a:t>Can build and work with blocks with skill</a:t>
            </a:r>
          </a:p>
          <a:p>
            <a:r>
              <a:rPr lang="en-US" dirty="0" smtClean="0"/>
              <a:t>Can make simple drawings freehand</a:t>
            </a:r>
          </a:p>
          <a:p>
            <a:r>
              <a:rPr lang="en-US" dirty="0" smtClean="0"/>
              <a:t>Can fasten buttons and zip zippers</a:t>
            </a:r>
          </a:p>
          <a:p>
            <a:r>
              <a:rPr lang="en-US" dirty="0" smtClean="0"/>
              <a:t>May be able to tie shoe laces</a:t>
            </a:r>
            <a:endParaRPr lang="en-US" dirty="0"/>
          </a:p>
        </p:txBody>
      </p:sp>
      <p:pic>
        <p:nvPicPr>
          <p:cNvPr id="4" name="Picture 3" descr="5999818-face-of-a-cute-5-year-old-blond-laughing-bo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047" y="4246599"/>
            <a:ext cx="2133600" cy="142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THEEEEEEEE</a:t>
            </a:r>
            <a:br>
              <a:rPr lang="en-US" dirty="0" smtClean="0"/>
            </a:br>
            <a:r>
              <a:rPr lang="en-US" dirty="0" smtClean="0"/>
              <a:t>ENDDDDDDD</a:t>
            </a:r>
            <a:endParaRPr lang="en-US" dirty="0"/>
          </a:p>
        </p:txBody>
      </p:sp>
      <p:pic>
        <p:nvPicPr>
          <p:cNvPr id="4" name="Content Placeholder 3" descr="a6425_running-kidsmk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717" r="-107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and Weight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718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Preschool children grow in height/weight more slowly than toddlers or infants (a human being doubles their birth height in the first 5 years of life)</a:t>
            </a:r>
          </a:p>
          <a:p>
            <a:r>
              <a:rPr lang="en-US" dirty="0" smtClean="0"/>
              <a:t>Instead of growing, a preschooler’s body proportions change.</a:t>
            </a:r>
          </a:p>
          <a:p>
            <a:r>
              <a:rPr lang="en-US" dirty="0" smtClean="0"/>
              <a:t>Growth rate slows at a similar pace for 		           all children…so a 3 year old that was 			        taller than other peers at 3, will also 			         still be taller than their peers at 5.</a:t>
            </a:r>
          </a:p>
          <a:p>
            <a:r>
              <a:rPr lang="en-US" dirty="0" smtClean="0"/>
              <a:t>Most preschool children grow 2 ½ to 			              3 inches per year.  There is very little 	           difference between the average height 		            of boys and girls at this age.</a:t>
            </a:r>
            <a:endParaRPr lang="en-US" dirty="0"/>
          </a:p>
        </p:txBody>
      </p:sp>
      <p:pic>
        <p:nvPicPr>
          <p:cNvPr id="4" name="Picture 3" descr="8058987-sibling-portrait-of-a-preschooler-holding-her-newborn-baby-brot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902" y="3425521"/>
            <a:ext cx="2020885" cy="3027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and Weight development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Preschoolers generally gain 3-5 pounds per year.</a:t>
            </a:r>
          </a:p>
          <a:p>
            <a:r>
              <a:rPr lang="en-US" dirty="0" smtClean="0"/>
              <a:t>75% of weight gain in preschoolers is because of muscle development.</a:t>
            </a:r>
          </a:p>
          <a:p>
            <a:r>
              <a:rPr lang="en-US" dirty="0" smtClean="0"/>
              <a:t>Boys are generally 1 pound heavier than girls in preschool years.</a:t>
            </a:r>
          </a:p>
          <a:p>
            <a:endParaRPr lang="en-US" dirty="0"/>
          </a:p>
        </p:txBody>
      </p:sp>
      <p:pic>
        <p:nvPicPr>
          <p:cNvPr id="4" name="Picture 3" descr="Egalia-Pre-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762" y="4055841"/>
            <a:ext cx="3944632" cy="2441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Body Changes in Preschoolers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features (baby face, especially) begin to disappear.  The lower face grows more rapidly than                                    the rest of the head, resulting in a more 		         adult appearance.</a:t>
            </a:r>
          </a:p>
          <a:p>
            <a:r>
              <a:rPr lang="en-US" dirty="0" smtClean="0"/>
              <a:t>The trunk (stomach area) grows to 		     accommodate the internal organs, so the 	             abdomen protrudes less than in the 			      infant/toddler years.</a:t>
            </a:r>
          </a:p>
          <a:p>
            <a:r>
              <a:rPr lang="en-US" dirty="0" smtClean="0"/>
              <a:t>Their legs grow rapidly, and by age 5 will		                  measure close to ½ of their body length.</a:t>
            </a:r>
          </a:p>
          <a:p>
            <a:endParaRPr lang="en-US" dirty="0" smtClean="0"/>
          </a:p>
        </p:txBody>
      </p:sp>
      <p:pic>
        <p:nvPicPr>
          <p:cNvPr id="4" name="Picture 3" descr="DSCN36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889" y="2511385"/>
            <a:ext cx="3035300" cy="40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bones continue to ossify (harden) and grow larger and longer.</a:t>
            </a:r>
          </a:p>
          <a:p>
            <a:r>
              <a:rPr lang="en-US" dirty="0" smtClean="0"/>
              <a:t>Deciduous (baby) teeth begin to fall out 	              between ages 4 and 5.  (permanent teeth,                       however, may not erupt until they are in                              grade school)</a:t>
            </a:r>
          </a:p>
          <a:p>
            <a:r>
              <a:rPr lang="en-US" dirty="0" smtClean="0"/>
              <a:t>Bone development is greatly harmed by                   malnutrition in these formative years—keep                            up with the calcium!</a:t>
            </a:r>
          </a:p>
          <a:p>
            <a:r>
              <a:rPr lang="en-US" dirty="0" smtClean="0"/>
              <a:t>Bones are more prone to injury/malformation,                          but do not break as often as in older children.</a:t>
            </a:r>
            <a:endParaRPr lang="en-US" dirty="0"/>
          </a:p>
        </p:txBody>
      </p:sp>
      <p:pic>
        <p:nvPicPr>
          <p:cNvPr id="4" name="Picture 3" descr="images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934" y="2328863"/>
            <a:ext cx="2146300" cy="379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68200"/>
          </a:xfrm>
        </p:spPr>
        <p:txBody>
          <a:bodyPr>
            <a:normAutofit/>
          </a:bodyPr>
          <a:lstStyle/>
          <a:p>
            <a:r>
              <a:rPr lang="en-US" dirty="0" smtClean="0"/>
              <a:t>The heart rate slows and becomes steady 		            (a baby’s heart beats at 100-150 beats per minute at birth, but by preschool it is down to 70-110, and by adulthood a resting heart rate is between 55 and 85).</a:t>
            </a:r>
          </a:p>
          <a:p>
            <a:r>
              <a:rPr lang="en-US" dirty="0" smtClean="0"/>
              <a:t>The digestive tract is still more irritated by spicy foods and high fiber content (it is slower developing than other organs)</a:t>
            </a:r>
          </a:p>
          <a:p>
            <a:r>
              <a:rPr lang="en-US" dirty="0" smtClean="0"/>
              <a:t>The brain continues to grow and solidify, but it’s rate of growth is much slower than in the first 2 years of life.</a:t>
            </a:r>
          </a:p>
          <a:p>
            <a:r>
              <a:rPr lang="en-US" dirty="0" smtClean="0"/>
              <a:t>Fat tissues continue to lessen—by 5 years of age, the fat tissues of a child are less than ½ the thickness they were at age one.</a:t>
            </a:r>
            <a:endParaRPr lang="en-US" dirty="0"/>
          </a:p>
        </p:txBody>
      </p:sp>
      <p:pic>
        <p:nvPicPr>
          <p:cNvPr id="4" name="Picture 3" descr="org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658" y="215186"/>
            <a:ext cx="1933370" cy="1933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and Fine Motor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88198"/>
            <a:ext cx="7556313" cy="4638950"/>
          </a:xfrm>
        </p:spPr>
        <p:txBody>
          <a:bodyPr>
            <a:normAutofit/>
          </a:bodyPr>
          <a:lstStyle/>
          <a:p>
            <a:r>
              <a:rPr lang="en-US" dirty="0" smtClean="0"/>
              <a:t>When referring to the physical development of preschoolers, many early childhood professionals refer to their “gross motor” or “large motor” skills, and their “fine motor” or “small motor” skills.  </a:t>
            </a:r>
          </a:p>
          <a:p>
            <a:r>
              <a:rPr lang="en-US" dirty="0" smtClean="0"/>
              <a:t>Gross Motor = BIG muscle movements</a:t>
            </a:r>
          </a:p>
          <a:p>
            <a:pPr lvl="4"/>
            <a:r>
              <a:rPr lang="en-US" dirty="0" smtClean="0"/>
              <a:t>Running</a:t>
            </a:r>
          </a:p>
          <a:p>
            <a:pPr lvl="4"/>
            <a:r>
              <a:rPr lang="en-US" dirty="0" smtClean="0"/>
              <a:t>Jumping</a:t>
            </a:r>
          </a:p>
          <a:p>
            <a:pPr lvl="4"/>
            <a:r>
              <a:rPr lang="en-US" dirty="0" smtClean="0"/>
              <a:t>Hopping</a:t>
            </a:r>
          </a:p>
          <a:p>
            <a:pPr lvl="4"/>
            <a:r>
              <a:rPr lang="en-US" dirty="0" smtClean="0"/>
              <a:t>Climbing</a:t>
            </a:r>
          </a:p>
          <a:p>
            <a:pPr lvl="4"/>
            <a:r>
              <a:rPr lang="en-US" dirty="0" smtClean="0"/>
              <a:t>Skipping</a:t>
            </a:r>
          </a:p>
          <a:p>
            <a:pPr lvl="4"/>
            <a:r>
              <a:rPr lang="en-US" dirty="0" smtClean="0"/>
              <a:t>Throwing and Catching</a:t>
            </a:r>
          </a:p>
          <a:p>
            <a:pPr lvl="4"/>
            <a:r>
              <a:rPr lang="en-US" dirty="0" smtClean="0"/>
              <a:t>Balancing</a:t>
            </a:r>
            <a:endParaRPr lang="en-US" dirty="0"/>
          </a:p>
        </p:txBody>
      </p:sp>
      <p:pic>
        <p:nvPicPr>
          <p:cNvPr id="4" name="Picture 3" descr="images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551" y="3999150"/>
            <a:ext cx="3678785" cy="2427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and Fine Motor Skills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 Motor = small muscle motions</a:t>
            </a:r>
          </a:p>
          <a:p>
            <a:pPr lvl="2"/>
            <a:r>
              <a:rPr lang="en-US" dirty="0" smtClean="0"/>
              <a:t>Building with blocks</a:t>
            </a:r>
          </a:p>
          <a:p>
            <a:pPr lvl="2"/>
            <a:r>
              <a:rPr lang="en-US" dirty="0" smtClean="0"/>
              <a:t>Pouring from a pitcher</a:t>
            </a:r>
          </a:p>
          <a:p>
            <a:pPr lvl="2"/>
            <a:r>
              <a:rPr lang="en-US" dirty="0" smtClean="0"/>
              <a:t>Drawing</a:t>
            </a:r>
          </a:p>
          <a:p>
            <a:pPr lvl="2"/>
            <a:r>
              <a:rPr lang="en-US" dirty="0" smtClean="0"/>
              <a:t>Writing</a:t>
            </a:r>
          </a:p>
          <a:p>
            <a:pPr lvl="2"/>
            <a:r>
              <a:rPr lang="en-US" dirty="0" smtClean="0"/>
              <a:t>Cutting with scissors</a:t>
            </a:r>
          </a:p>
          <a:p>
            <a:pPr lvl="2"/>
            <a:r>
              <a:rPr lang="en-US" dirty="0" smtClean="0"/>
              <a:t>Washing hands</a:t>
            </a:r>
          </a:p>
          <a:p>
            <a:pPr lvl="2"/>
            <a:r>
              <a:rPr lang="en-US" dirty="0" smtClean="0"/>
              <a:t>Folding paper</a:t>
            </a:r>
          </a:p>
          <a:p>
            <a:pPr lvl="2"/>
            <a:r>
              <a:rPr lang="en-US" dirty="0" smtClean="0"/>
              <a:t>Tracing</a:t>
            </a:r>
          </a:p>
          <a:p>
            <a:pPr lvl="2"/>
            <a:r>
              <a:rPr lang="en-US" dirty="0" smtClean="0"/>
              <a:t>Lacing shoes</a:t>
            </a:r>
          </a:p>
          <a:p>
            <a:pPr lvl="2"/>
            <a:r>
              <a:rPr lang="en-US" dirty="0" smtClean="0"/>
              <a:t>Putting together puzzles</a:t>
            </a:r>
            <a:endParaRPr lang="en-US" dirty="0"/>
          </a:p>
        </p:txBody>
      </p:sp>
      <p:pic>
        <p:nvPicPr>
          <p:cNvPr id="5" name="Picture 4" descr="developing_fine_motor_skil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799" y="2787292"/>
            <a:ext cx="4502945" cy="3001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 by the ages</a:t>
            </a:r>
            <a:endParaRPr lang="en-US" dirty="0"/>
          </a:p>
        </p:txBody>
      </p:sp>
      <p:pic>
        <p:nvPicPr>
          <p:cNvPr id="4" name="Content Placeholder 3" descr="LineUp_4kidsheigh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860" r="-4860"/>
          <a:stretch>
            <a:fillRect/>
          </a:stretch>
        </p:blipFill>
        <p:spPr>
          <a:xfrm>
            <a:off x="1910976" y="2423138"/>
            <a:ext cx="5073458" cy="27830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2706</TotalTime>
  <Words>769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Physical Development</vt:lpstr>
      <vt:lpstr>Height and Weight Development</vt:lpstr>
      <vt:lpstr>Height and Weight development cont.</vt:lpstr>
      <vt:lpstr>General Body Changes in Preschoolers</vt:lpstr>
      <vt:lpstr>Bones!</vt:lpstr>
      <vt:lpstr>Organs!</vt:lpstr>
      <vt:lpstr>Gross and Fine Motor Skills</vt:lpstr>
      <vt:lpstr>Gross and Fine Motor Skills Cont.</vt:lpstr>
      <vt:lpstr>Physical Development by the ages</vt:lpstr>
      <vt:lpstr>3 year olds...</vt:lpstr>
      <vt:lpstr>4 year olds…</vt:lpstr>
      <vt:lpstr>5 year olds…</vt:lpstr>
      <vt:lpstr>THEEEEEEEE ENDDDDDDD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Development</dc:title>
  <dc:creator>Teacher</dc:creator>
  <cp:lastModifiedBy>Teacher</cp:lastModifiedBy>
  <cp:revision>2</cp:revision>
  <dcterms:created xsi:type="dcterms:W3CDTF">2011-09-28T20:37:59Z</dcterms:created>
  <dcterms:modified xsi:type="dcterms:W3CDTF">2011-09-30T17:44:31Z</dcterms:modified>
</cp:coreProperties>
</file>