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F9C26A75-B8FB-DF4F-A83C-41F165979A33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AE0923-E9B7-3F44-8961-CB7BB82F2A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O60TYAIgC4" TargetMode="Externa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development</a:t>
            </a:r>
            <a:br>
              <a:rPr lang="en-US" dirty="0" smtClean="0"/>
            </a:br>
            <a:r>
              <a:rPr lang="en-US" dirty="0" smtClean="0"/>
              <a:t>of Children</a:t>
            </a:r>
            <a:endParaRPr lang="en-US" dirty="0"/>
          </a:p>
        </p:txBody>
      </p:sp>
      <p:pic>
        <p:nvPicPr>
          <p:cNvPr id="4" name="Picture 3" descr="preschool-girls-tal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33" y="1031960"/>
            <a:ext cx="3908426" cy="2757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0075" y="3758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smtClean="0"/>
              <a:t>he </a:t>
            </a:r>
            <a:r>
              <a:rPr lang="en-US" dirty="0" smtClean="0"/>
              <a:t>Social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young infants/children, we understand how to act by observing those around us</a:t>
            </a:r>
          </a:p>
          <a:p>
            <a:r>
              <a:rPr lang="en-US" dirty="0" smtClean="0"/>
              <a:t>Social Development, in general, involves the ways in which we relate to others.  </a:t>
            </a:r>
          </a:p>
          <a:p>
            <a:r>
              <a:rPr lang="en-US" i="1" dirty="0" smtClean="0"/>
              <a:t>Social Skills </a:t>
            </a:r>
            <a:r>
              <a:rPr lang="en-US" dirty="0" smtClean="0"/>
              <a:t>are how we adjust to other people, learn what pleases and displeases them, and how to behave in acceptable ways for our society.</a:t>
            </a:r>
          </a:p>
          <a:p>
            <a:r>
              <a:rPr lang="en-US" dirty="0" smtClean="0"/>
              <a:t>Empathy and communication are also important skills for social development.</a:t>
            </a:r>
            <a:endParaRPr lang="en-US" dirty="0"/>
          </a:p>
        </p:txBody>
      </p:sp>
      <p:pic>
        <p:nvPicPr>
          <p:cNvPr id="4" name="Picture 3" descr="Pre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272" y="225468"/>
            <a:ext cx="2252662" cy="155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Prosocial</a:t>
            </a:r>
            <a:r>
              <a:rPr lang="en-US" dirty="0" smtClean="0"/>
              <a:t>/Antisocial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What does anti-social mean to you?</a:t>
            </a:r>
          </a:p>
          <a:p>
            <a:endParaRPr lang="en-US" i="1" dirty="0" smtClean="0"/>
          </a:p>
          <a:p>
            <a:r>
              <a:rPr lang="en-US" dirty="0" err="1" smtClean="0"/>
              <a:t>Prosocial</a:t>
            </a:r>
            <a:r>
              <a:rPr lang="en-US" dirty="0" smtClean="0"/>
              <a:t>: Behavior oriented towards others in a positive manner (i.e. being helpful, cooperative, sympathetic, encouraging, and taking turns).</a:t>
            </a:r>
          </a:p>
          <a:p>
            <a:r>
              <a:rPr lang="en-US" dirty="0" smtClean="0"/>
              <a:t>Antisocial: The absence of social skills (i.e. being aggressive, selfish, disrespectful, and teasing/ridiculing others—”bully” behavior)</a:t>
            </a:r>
            <a:endParaRPr lang="en-US" dirty="0"/>
          </a:p>
        </p:txBody>
      </p:sp>
      <p:pic>
        <p:nvPicPr>
          <p:cNvPr id="4" name="Picture 3" descr="mas antisocial que nun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76" y="416670"/>
            <a:ext cx="1601323" cy="161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Social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much until 4 months old</a:t>
            </a:r>
          </a:p>
          <a:p>
            <a:r>
              <a:rPr lang="en-US" i="1" dirty="0" smtClean="0"/>
              <a:t>Attachment</a:t>
            </a:r>
            <a:r>
              <a:rPr lang="en-US" dirty="0" smtClean="0"/>
              <a:t>: A sense of security and trust with another human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_O60TYAIgC4</a:t>
            </a:r>
            <a:endParaRPr lang="en-US" dirty="0" smtClean="0"/>
          </a:p>
          <a:p>
            <a:r>
              <a:rPr lang="en-US" dirty="0" smtClean="0"/>
              <a:t>Harlow Experiments were horrible,</a:t>
            </a:r>
          </a:p>
          <a:p>
            <a:pPr>
              <a:buNone/>
            </a:pPr>
            <a:r>
              <a:rPr lang="en-US" dirty="0" smtClean="0"/>
              <a:t>    but they taught us much about </a:t>
            </a:r>
          </a:p>
          <a:p>
            <a:pPr>
              <a:buNone/>
            </a:pPr>
            <a:r>
              <a:rPr lang="en-US" dirty="0" smtClean="0"/>
              <a:t>    human social development.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MoJ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3417173"/>
            <a:ext cx="1828800" cy="243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Social Continued!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Separation Anxiety: Crying, or fussy behavior when the attachment figure </a:t>
            </a:r>
            <a:r>
              <a:rPr lang="en-US" dirty="0" smtClean="0"/>
              <a:t>leaves or is </a:t>
            </a:r>
            <a:r>
              <a:rPr lang="en-US" dirty="0" smtClean="0"/>
              <a:t>not visible to the </a:t>
            </a:r>
            <a:r>
              <a:rPr lang="en-US" dirty="0" smtClean="0"/>
              <a:t>infant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Stranger Anxiety: An infant’s </a:t>
            </a:r>
          </a:p>
          <a:p>
            <a:pPr>
              <a:buNone/>
            </a:pPr>
            <a:r>
              <a:rPr lang="en-US" dirty="0" smtClean="0"/>
              <a:t>	negative reaction to unfamiliar </a:t>
            </a:r>
          </a:p>
          <a:p>
            <a:pPr>
              <a:buNone/>
            </a:pPr>
            <a:r>
              <a:rPr lang="en-US" dirty="0" smtClean="0"/>
              <a:t>	people.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These are normal infant responses to uncertainty…but they vary in intensity depending on the child.</a:t>
            </a:r>
            <a:endParaRPr lang="en-US" dirty="0"/>
          </a:p>
        </p:txBody>
      </p:sp>
      <p:pic>
        <p:nvPicPr>
          <p:cNvPr id="4" name="Picture 3" descr="742329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170436" y="3026739"/>
            <a:ext cx="2516364" cy="1678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 Preschool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Stranger/social anxiety decrease by 2-3 years of age, but still can be present</a:t>
            </a:r>
          </a:p>
          <a:p>
            <a:r>
              <a:rPr lang="en-US" i="1" dirty="0" smtClean="0"/>
              <a:t>Autonomy </a:t>
            </a:r>
            <a:r>
              <a:rPr lang="en-US" dirty="0" smtClean="0"/>
              <a:t>(independence/self-reliance) is growing as the preschooler has more time away from their parents/caregivers.</a:t>
            </a:r>
          </a:p>
          <a:p>
            <a:r>
              <a:rPr lang="en-US" i="1" dirty="0" smtClean="0"/>
              <a:t>Language Acquisition </a:t>
            </a:r>
            <a:r>
              <a:rPr lang="en-US" dirty="0" smtClean="0"/>
              <a:t>(starting to understand a verbal or non-verbal language) allows more freedom to socialize, as children can talk to and play with other children.</a:t>
            </a:r>
            <a:endParaRPr lang="en-US" i="1" dirty="0"/>
          </a:p>
        </p:txBody>
      </p:sp>
      <p:pic>
        <p:nvPicPr>
          <p:cNvPr id="4" name="Picture 3" descr="600405_572253759494046_13629560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13" y="179716"/>
            <a:ext cx="2157158" cy="161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Preschool Social Dev.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Socialization </a:t>
            </a:r>
            <a:r>
              <a:rPr lang="en-US" dirty="0" smtClean="0"/>
              <a:t>(the learning of attitudes, values, morals, and rules for appropriate behavior in a given culture) happens as children are exposed to a larger variety of other people and children.</a:t>
            </a:r>
          </a:p>
          <a:p>
            <a:r>
              <a:rPr lang="en-US" dirty="0" smtClean="0"/>
              <a:t>Children learn the most about how to be social and how to behave from people they look up to (role models).</a:t>
            </a:r>
            <a:endParaRPr lang="en-US" dirty="0"/>
          </a:p>
        </p:txBody>
      </p:sp>
      <p:pic>
        <p:nvPicPr>
          <p:cNvPr id="4" name="Picture 3" descr="susta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67" y="5389291"/>
            <a:ext cx="1930400" cy="129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Roles/Identity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 the preschool age children begin to realize that they are girls or boys, which is called </a:t>
            </a:r>
            <a:r>
              <a:rPr lang="en-US" i="1" dirty="0" smtClean="0"/>
              <a:t>Sexual Identity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Traditional Sex Roles</a:t>
            </a:r>
            <a:r>
              <a:rPr lang="en-US" dirty="0" smtClean="0"/>
              <a:t> are established in preschool as well, depending on the environment of a child.  This is where girls can learn to enjoy traditionally “feminine” activities and behavior, and boys “masculine”.  </a:t>
            </a:r>
          </a:p>
          <a:p>
            <a:r>
              <a:rPr lang="en-US" i="1" dirty="0" smtClean="0"/>
              <a:t>What do we do in the preschool to maintain these gender roles?  What do we do to challenge them?</a:t>
            </a:r>
          </a:p>
        </p:txBody>
      </p:sp>
      <p:pic>
        <p:nvPicPr>
          <p:cNvPr id="4" name="Picture 3" descr="Boy_or_gir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99" y="512064"/>
            <a:ext cx="1529275" cy="113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child’s </a:t>
            </a:r>
            <a:r>
              <a:rPr lang="en-US" i="1" dirty="0" smtClean="0"/>
              <a:t>peer group</a:t>
            </a:r>
            <a:r>
              <a:rPr lang="en-US" dirty="0" smtClean="0"/>
              <a:t> is made up of other children who are more or less the same age.</a:t>
            </a:r>
          </a:p>
          <a:p>
            <a:r>
              <a:rPr lang="en-US" dirty="0" smtClean="0"/>
              <a:t>Some functions of peer groups are:</a:t>
            </a:r>
          </a:p>
          <a:p>
            <a:pPr lvl="1"/>
            <a:r>
              <a:rPr lang="en-US" dirty="0" smtClean="0"/>
              <a:t>Playmates for shared activities</a:t>
            </a:r>
          </a:p>
          <a:p>
            <a:pPr lvl="1"/>
            <a:r>
              <a:rPr lang="en-US" dirty="0" smtClean="0"/>
              <a:t>Sources of encouragement or approval</a:t>
            </a:r>
          </a:p>
          <a:p>
            <a:pPr lvl="1"/>
            <a:r>
              <a:rPr lang="en-US" dirty="0" smtClean="0"/>
              <a:t>Language development as they converse</a:t>
            </a:r>
          </a:p>
          <a:p>
            <a:pPr lvl="1"/>
            <a:r>
              <a:rPr lang="en-US" dirty="0" smtClean="0"/>
              <a:t>Healthy separation from dependency on parents</a:t>
            </a:r>
          </a:p>
          <a:p>
            <a:pPr lvl="1"/>
            <a:r>
              <a:rPr lang="en-US" dirty="0" smtClean="0"/>
              <a:t>Offers a sense of belonging</a:t>
            </a:r>
          </a:p>
          <a:p>
            <a:pPr lvl="1"/>
            <a:r>
              <a:rPr lang="en-US" dirty="0" smtClean="0"/>
              <a:t>Helps shape self concepts and self esteem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46" y="294771"/>
            <a:ext cx="2931054" cy="148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7182</TotalTime>
  <Words>508</Words>
  <Application>Microsoft Macintosh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Social development of Children</vt:lpstr>
      <vt:lpstr>The Social Skills</vt:lpstr>
      <vt:lpstr>Prosocial/Antisocial</vt:lpstr>
      <vt:lpstr>Infant Social Development</vt:lpstr>
      <vt:lpstr>Infant Social Continued!</vt:lpstr>
      <vt:lpstr>Social In Preschool </vt:lpstr>
      <vt:lpstr>More Preschool Social Dev.</vt:lpstr>
      <vt:lpstr>Gender Roles/Identity</vt:lpstr>
      <vt:lpstr>The Peer Group</vt:lpstr>
    </vt:vector>
  </TitlesOfParts>
  <Company>Tigard-Tualatin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development of Children</dc:title>
  <dc:creator>Teacher</dc:creator>
  <cp:lastModifiedBy>Teacher Tigard-Tualatin</cp:lastModifiedBy>
  <cp:revision>4</cp:revision>
  <dcterms:created xsi:type="dcterms:W3CDTF">2014-02-13T21:51:19Z</dcterms:created>
  <dcterms:modified xsi:type="dcterms:W3CDTF">2016-10-25T02:26:00Z</dcterms:modified>
</cp:coreProperties>
</file>